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908" r:id="rId1"/>
  </p:sldMasterIdLst>
  <p:notesMasterIdLst>
    <p:notesMasterId r:id="rId58"/>
  </p:notesMasterIdLst>
  <p:sldIdLst>
    <p:sldId id="257" r:id="rId2"/>
    <p:sldId id="293" r:id="rId3"/>
    <p:sldId id="313" r:id="rId4"/>
    <p:sldId id="314" r:id="rId5"/>
    <p:sldId id="325" r:id="rId6"/>
    <p:sldId id="279" r:id="rId7"/>
    <p:sldId id="268" r:id="rId8"/>
    <p:sldId id="269" r:id="rId9"/>
    <p:sldId id="270" r:id="rId10"/>
    <p:sldId id="261" r:id="rId11"/>
    <p:sldId id="262" r:id="rId12"/>
    <p:sldId id="271" r:id="rId13"/>
    <p:sldId id="272" r:id="rId14"/>
    <p:sldId id="274" r:id="rId15"/>
    <p:sldId id="275" r:id="rId16"/>
    <p:sldId id="299" r:id="rId17"/>
    <p:sldId id="294" r:id="rId18"/>
    <p:sldId id="295" r:id="rId19"/>
    <p:sldId id="296" r:id="rId20"/>
    <p:sldId id="297" r:id="rId21"/>
    <p:sldId id="298" r:id="rId22"/>
    <p:sldId id="303" r:id="rId23"/>
    <p:sldId id="283" r:id="rId24"/>
    <p:sldId id="267" r:id="rId25"/>
    <p:sldId id="305" r:id="rId26"/>
    <p:sldId id="284" r:id="rId27"/>
    <p:sldId id="285" r:id="rId28"/>
    <p:sldId id="276" r:id="rId29"/>
    <p:sldId id="301" r:id="rId30"/>
    <p:sldId id="326" r:id="rId31"/>
    <p:sldId id="319" r:id="rId32"/>
    <p:sldId id="323" r:id="rId33"/>
    <p:sldId id="322" r:id="rId34"/>
    <p:sldId id="329" r:id="rId35"/>
    <p:sldId id="330" r:id="rId36"/>
    <p:sldId id="328" r:id="rId37"/>
    <p:sldId id="324" r:id="rId38"/>
    <p:sldId id="311" r:id="rId39"/>
    <p:sldId id="331" r:id="rId40"/>
    <p:sldId id="315" r:id="rId41"/>
    <p:sldId id="316" r:id="rId42"/>
    <p:sldId id="317" r:id="rId43"/>
    <p:sldId id="300" r:id="rId44"/>
    <p:sldId id="302" r:id="rId45"/>
    <p:sldId id="312" r:id="rId46"/>
    <p:sldId id="320" r:id="rId47"/>
    <p:sldId id="332" r:id="rId48"/>
    <p:sldId id="327" r:id="rId49"/>
    <p:sldId id="321" r:id="rId50"/>
    <p:sldId id="281" r:id="rId51"/>
    <p:sldId id="307" r:id="rId52"/>
    <p:sldId id="308" r:id="rId53"/>
    <p:sldId id="309" r:id="rId54"/>
    <p:sldId id="310" r:id="rId55"/>
    <p:sldId id="333" r:id="rId56"/>
    <p:sldId id="334" r:id="rId5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6A7EDDF-2D39-954F-A374-C88A8E486D00}">
          <p14:sldIdLst>
            <p14:sldId id="257"/>
          </p14:sldIdLst>
        </p14:section>
        <p14:section name="Hybrid and Multicloud Connectivity" id="{66D174ED-3695-E84F-8C6F-53A88D00FE81}">
          <p14:sldIdLst>
            <p14:sldId id="293"/>
            <p14:sldId id="313"/>
            <p14:sldId id="314"/>
            <p14:sldId id="325"/>
          </p14:sldIdLst>
        </p14:section>
        <p14:section name="I2CC" id="{CEA5FC12-E118-FC48-9C3A-45176E7E787E}">
          <p14:sldIdLst>
            <p14:sldId id="279"/>
            <p14:sldId id="268"/>
            <p14:sldId id="269"/>
            <p14:sldId id="270"/>
            <p14:sldId id="261"/>
            <p14:sldId id="262"/>
            <p14:sldId id="271"/>
            <p14:sldId id="272"/>
            <p14:sldId id="274"/>
            <p14:sldId id="275"/>
            <p14:sldId id="299"/>
            <p14:sldId id="294"/>
            <p14:sldId id="295"/>
            <p14:sldId id="296"/>
            <p14:sldId id="297"/>
            <p14:sldId id="298"/>
          </p14:sldIdLst>
        </p14:section>
        <p14:section name="Overview of Insight Console" id="{BBD8C1CF-32F5-FF4F-A94A-5549F2EADB60}">
          <p14:sldIdLst>
            <p14:sldId id="303"/>
            <p14:sldId id="283"/>
            <p14:sldId id="267"/>
            <p14:sldId id="305"/>
            <p14:sldId id="284"/>
            <p14:sldId id="285"/>
            <p14:sldId id="276"/>
          </p14:sldIdLst>
        </p14:section>
        <p14:section name="Cloud Components" id="{CB5E8FFE-93C8-EA4D-8AAE-970E9D1E3E95}">
          <p14:sldIdLst>
            <p14:sldId id="301"/>
            <p14:sldId id="326"/>
            <p14:sldId id="319"/>
            <p14:sldId id="323"/>
            <p14:sldId id="322"/>
            <p14:sldId id="329"/>
            <p14:sldId id="330"/>
            <p14:sldId id="328"/>
            <p14:sldId id="324"/>
            <p14:sldId id="311"/>
            <p14:sldId id="331"/>
            <p14:sldId id="315"/>
            <p14:sldId id="316"/>
            <p14:sldId id="317"/>
            <p14:sldId id="300"/>
          </p14:sldIdLst>
        </p14:section>
        <p14:section name="Follow along - Hands-on lab" id="{786DB51F-E196-5C4A-B4A7-09ABFA8F707C}">
          <p14:sldIdLst>
            <p14:sldId id="302"/>
            <p14:sldId id="312"/>
            <p14:sldId id="320"/>
            <p14:sldId id="332"/>
            <p14:sldId id="327"/>
            <p14:sldId id="321"/>
          </p14:sldIdLst>
        </p14:section>
        <p14:section name="Verifying" id="{EE983FDA-3493-4445-B195-ED38822AF2C4}">
          <p14:sldIdLst>
            <p14:sldId id="281"/>
            <p14:sldId id="307"/>
            <p14:sldId id="308"/>
            <p14:sldId id="309"/>
            <p14:sldId id="310"/>
            <p14:sldId id="333"/>
            <p14:sldId id="33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310"/>
    <p:restoredTop sz="94800"/>
  </p:normalViewPr>
  <p:slideViewPr>
    <p:cSldViewPr snapToGrid="0">
      <p:cViewPr varScale="1">
        <p:scale>
          <a:sx n="152" d="100"/>
          <a:sy n="152" d="100"/>
        </p:scale>
        <p:origin x="208" y="146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5-23T17:48:10.35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1,'52'0,"14"0,-8 0,17 0,0 0,-20 0,1 0,-5 0,0 0,6 0,1 0,35 9,0-7,-31 6,8-8,-34 0,-9 4,6-3,12 2,-14-3,38 0,-46 0,19 0,-26 0,0 0,0 0,1 0,-1 0,0 0,0 0,4 0,-7 0,6-4,-7 4,5-4,2 4,-5 0,5 0,-7 0,4-4,4 3,-3-2,-1 3,-1 0,-2 0,3 0,26 0,-23 0,23 0,-21 0,-3 0,7 0,18 0,-12 0,14 0,23 0,-41 0,30 0,-42 0,-2 0,3 0,0 0,0 0,0 0,0 0,0 0,1 0,-1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5-23T17:48:13.84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1,'84'6,"0"1,13-6,-1 1,-26 4,1 1,23 1,2 0,-7-7,-1 1,0 14,1-1,6-13,0-1,-14 6,-3 1,0-1,-1-1,0-5,-4 1,-20 5,-4-1,44-6,-40 0,-17 0,-1 0,19 0,-14 0,30 0,-38 0,19 0,-24 0,0 0,-2 0,-13 0,7 0,-6 0,3 0,3 0,-9 0,9 0,-7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102193-65FF-7E4A-88CD-CA4BCB68BAF6}" type="datetimeFigureOut">
              <a:rPr lang="en-US" smtClean="0"/>
              <a:t>11/5/24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914702-DA0E-A044-977F-D24F948923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7065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ff4be5c94d_0_1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g1ff4be5c94d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799963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cfc4581078_0_1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9" name="Google Shape;209;g2cfc4581078_0_1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Cloud Connect AWS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10" name="Google Shape;210;g2cfc4581078_0_15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11</a:t>
            </a:fld>
            <a:endParaRPr sz="1400" b="0" i="0" u="none" strike="noStrike" cap="non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cfc4581078_0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4" name="Google Shape;224;g2cfc4581078_0_1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Cloud Connect AWS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25" name="Google Shape;225;g2cfc4581078_0_16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12</a:t>
            </a:fld>
            <a:endParaRPr sz="1400" b="0" i="0" u="none" strike="noStrike" cap="non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2cfc4581078_0_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3" name="Google Shape;233;g2cfc4581078_0_1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Cloud Connect AWS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34" name="Google Shape;234;g2cfc4581078_0_17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13</a:t>
            </a:fld>
            <a:endParaRPr sz="1400" b="0" i="0" u="none" strike="noStrike" cap="non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2cfc4581078_0_1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0" name="Google Shape;250;g2cfc4581078_0_1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Cloud Connect AWS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51" name="Google Shape;251;g2cfc4581078_0_18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14</a:t>
            </a:fld>
            <a:endParaRPr sz="1400" b="0" i="0" u="none" strike="noStrike" cap="non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cfc4581078_0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0" name="Google Shape;260;g2cfc4581078_0_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Cloud Connect AWS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61" name="Google Shape;261;g2cfc4581078_0_19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15</a:t>
            </a:fld>
            <a:endParaRPr sz="1400" b="0" i="0" u="none" strike="noStrike" cap="non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ff4be5c94d_0_1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g1ff4be5c94d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473938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189c06f9b11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Boost network performance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Architect for redundancy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Improve reliability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Reduce cost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g189c06f9b11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1a2067dc038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Let’s talk cost for a second.</a:t>
            </a:r>
            <a:endParaRPr/>
          </a:p>
        </p:txBody>
      </p:sp>
      <p:sp>
        <p:nvSpPr>
          <p:cNvPr id="339" name="Google Shape;339;g1a2067dc038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1a2067dc038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Performance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Simplification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Cost Savings with Internet2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Are you doing this?! VPN between cloud providers…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How about this?! hairpin traffic back to Campus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Or this?!! VPN Hell!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Or worse VPN to every VPC + Cloud?!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How about </a:t>
            </a:r>
            <a:endParaRPr/>
          </a:p>
        </p:txBody>
      </p:sp>
      <p:sp>
        <p:nvSpPr>
          <p:cNvPr id="345" name="Google Shape;345;g1a2067dc038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1a458a9f542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g1a458a9f542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189c06f9b11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Boost network performance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Architect for redundancy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Improve reliability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Reduce cost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g189c06f9b11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4026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1a458a9f542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g1a458a9f542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ff4be5c94d_0_1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g1ff4be5c94d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751023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2d0dec50d1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1" name="Google Shape;241;g2d0dec50d1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2" name="Google Shape;242;g2d0dec50d16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Montserrat Medium" pitchFamily="2" charset="77"/>
              </a:rPr>
              <a:t>23</a:t>
            </a:fld>
            <a:endParaRPr dirty="0">
              <a:latin typeface="Montserrat Medium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99736817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2cfc4581078_0_2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4" name="Google Shape;214;g2cfc4581078_0_2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5" name="Google Shape;215;g2cfc4581078_0_2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Montserrat Medium" pitchFamily="2" charset="77"/>
              </a:rPr>
              <a:t>24</a:t>
            </a:fld>
            <a:endParaRPr dirty="0">
              <a:latin typeface="Montserrat Medium" pitchFamily="2" charset="77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2cfc4581078_0_2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2" name="Google Shape;222;g2cfc4581078_0_2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3" name="Google Shape;223;g2cfc4581078_0_23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Montserrat Medium" pitchFamily="2" charset="77"/>
              </a:rPr>
              <a:t>25</a:t>
            </a:fld>
            <a:endParaRPr dirty="0">
              <a:latin typeface="Montserrat Medium" pitchFamily="2" charset="77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2d0dec50d1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1" name="Google Shape;241;g2d0dec50d1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2" name="Google Shape;242;g2d0dec50d16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Montserrat Medium" pitchFamily="2" charset="77"/>
              </a:rPr>
              <a:t>26</a:t>
            </a:fld>
            <a:endParaRPr dirty="0">
              <a:latin typeface="Montserrat Medium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82344514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2d0dec50d1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1" name="Google Shape;241;g2d0dec50d1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2" name="Google Shape;242;g2d0dec50d16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Montserrat Medium" pitchFamily="2" charset="77"/>
              </a:rPr>
              <a:t>27</a:t>
            </a:fld>
            <a:endParaRPr dirty="0">
              <a:latin typeface="Montserrat Medium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12045826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2cfc4581078_0_2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4" name="Google Shape;214;g2cfc4581078_0_2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5" name="Google Shape;215;g2cfc4581078_0_2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Montserrat Medium" pitchFamily="2" charset="77"/>
              </a:rPr>
              <a:t>28</a:t>
            </a:fld>
            <a:endParaRPr dirty="0">
              <a:latin typeface="Montserrat Medium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08870501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ff4be5c94d_0_1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g1ff4be5c94d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6087396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1a458a9f542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g1a458a9f542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057314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189c06f9b11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Boost network performance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Architect for redundancy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Improve reliability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Reduce cost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g189c06f9b11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2360046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1a458a9f542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g1a458a9f542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0143942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1a458a9f542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g1a458a9f542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5958659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1a458a9f542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g1a458a9f542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3230292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1a458a9f542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g1a458a9f542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7662175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1a458a9f542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g1a458a9f542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6182901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1a458a9f542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g1a458a9f542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3625623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1a458a9f542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g1a458a9f542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2226630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ff4be5c94d_0_1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g1ff4be5c94d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275073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1a458a9f542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g1a458a9f542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5543282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1a458a9f542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g1a458a9f542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765464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189c06f9b11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Boost network performance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Architect for redundancy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Improve reliability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Reduce cost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g189c06f9b11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0847726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1a458a9f542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g1a458a9f542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4103477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1a458a9f542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g1a458a9f542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6146988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1a458a9f542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g1a458a9f542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5451155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2d0dec50d1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1" name="Google Shape;241;g2d0dec50d1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2" name="Google Shape;242;g2d0dec50d16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Montserrat Medium" pitchFamily="2" charset="77"/>
              </a:rPr>
              <a:t>50</a:t>
            </a:fld>
            <a:endParaRPr dirty="0">
              <a:latin typeface="Montserrat Medium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9950397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d0dec50d16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9" name="Google Shape;249;g2d0dec50d16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50" name="Google Shape;250;g2d0dec50d16_0_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Montserrat Medium" pitchFamily="2" charset="77"/>
              </a:rPr>
              <a:t>51</a:t>
            </a:fld>
            <a:endParaRPr dirty="0">
              <a:latin typeface="Montserrat Medium" pitchFamily="2" charset="77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2d0dec50d16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2" name="Google Shape;262;g2d0dec50d16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Point out the ability to find the Interface in Virtual Networks and then use Looking Glass to check on the </a:t>
            </a:r>
            <a:endParaRPr dirty="0"/>
          </a:p>
        </p:txBody>
      </p:sp>
      <p:sp>
        <p:nvSpPr>
          <p:cNvPr id="263" name="Google Shape;263;g2d0dec50d16_0_4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Montserrat Medium" pitchFamily="2" charset="77"/>
              </a:rPr>
              <a:t>52</a:t>
            </a:fld>
            <a:endParaRPr dirty="0">
              <a:latin typeface="Montserrat Medium" pitchFamily="2" charset="77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2d0dec50d16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2" name="Google Shape;262;g2d0dec50d16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Point out the ability to find the Interface in Virtual Networks and then use Looking Glass to check on the </a:t>
            </a:r>
            <a:endParaRPr dirty="0"/>
          </a:p>
        </p:txBody>
      </p:sp>
      <p:sp>
        <p:nvSpPr>
          <p:cNvPr id="263" name="Google Shape;263;g2d0dec50d16_0_4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Montserrat Medium" pitchFamily="2" charset="77"/>
              </a:rPr>
              <a:t>53</a:t>
            </a:fld>
            <a:endParaRPr dirty="0">
              <a:latin typeface="Montserrat Medium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75583214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2d0dec50d16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2" name="Google Shape;262;g2d0dec50d16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Point out the ability to find the Interface in Virtual Networks and then use Looking Glass to check on the </a:t>
            </a:r>
            <a:endParaRPr dirty="0"/>
          </a:p>
        </p:txBody>
      </p:sp>
      <p:sp>
        <p:nvSpPr>
          <p:cNvPr id="263" name="Google Shape;263;g2d0dec50d16_0_4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Montserrat Medium" pitchFamily="2" charset="77"/>
              </a:rPr>
              <a:t>54</a:t>
            </a:fld>
            <a:endParaRPr dirty="0">
              <a:latin typeface="Montserrat Medium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15617067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1a458a9f542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g1a458a9f542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3913572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1a458a9f542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g1a458a9f542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090652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ff4be5c94d_0_1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g1ff4be5c94d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647861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ff4be5c94d_0_25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g1ff4be5c94d_0_2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cfc4581078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43" name="Google Shape;143;g2cfc4581078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cfc4581078_0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4" name="Google Shape;154;g2cfc4581078_0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55" name="Google Shape;155;g2cfc4581078_0_12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9</a:t>
            </a:fld>
            <a:endParaRPr sz="1400" b="0" i="0" u="none" strike="noStrike" cap="non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ff4be5c94d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g1ff4be5c94d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5923F103-BC34-4FE4-A40E-EDDEECFDA5D0}" type="datetimeFigureOut">
              <a:rPr lang="en-US" smtClean="0"/>
              <a:pPr/>
              <a:t>11/5/24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61761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A1CC3-2375-41D4-9E03-427CAF2A4C1A}" type="datetimeFigureOut">
              <a:rPr lang="en-US" smtClean="0"/>
              <a:t>11/5/24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23393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11/5/24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81472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11/5/24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90013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2C299-16B2-4475-990D-751901EACC14}" type="datetimeFigureOut">
              <a:rPr lang="en-US" smtClean="0"/>
              <a:t>11/5/24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10611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11/5/24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1359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11/5/24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92601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6D93-FCAC-47E0-A2EE-787E62CA814C}" type="datetimeFigureOut">
              <a:rPr lang="en-US" smtClean="0"/>
              <a:t>11/5/24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4867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879A6-0FD0-4734-A311-86BFCA472E6E}" type="datetimeFigureOut">
              <a:rPr lang="en-US" smtClean="0"/>
              <a:t>11/5/24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140569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">
  <p:cSld name="Title Slide 1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ff4be5c94d_0_362"/>
          <p:cNvSpPr txBox="1">
            <a:spLocks noGrp="1"/>
          </p:cNvSpPr>
          <p:nvPr>
            <p:ph type="title"/>
          </p:nvPr>
        </p:nvSpPr>
        <p:spPr>
          <a:xfrm>
            <a:off x="487680" y="487681"/>
            <a:ext cx="9042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918"/>
              </a:buClr>
              <a:buSzPts val="1400"/>
              <a:buFont typeface="Arial"/>
              <a:buNone/>
              <a:defRPr sz="2400" b="1" i="0" u="none" strike="noStrike" cap="none">
                <a:solidFill>
                  <a:srgbClr val="1A191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5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5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5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5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5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5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5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5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5929705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, LH bullets">
  <p:cSld name="Text, LH bullets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641822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smtClean="0"/>
              <a:t>11/5/24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038714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page">
  <p:cSld name="Content page">
    <p:bg>
      <p:bgPr>
        <a:solidFill>
          <a:schemeClr val="lt1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609600" y="609601"/>
            <a:ext cx="9042400" cy="567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667" b="1" i="0" cap="none">
                <a:solidFill>
                  <a:srgbClr val="28305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body" idx="1"/>
          </p:nvPr>
        </p:nvSpPr>
        <p:spPr>
          <a:xfrm>
            <a:off x="2291800" y="825600"/>
            <a:ext cx="7608400" cy="52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609585" lvl="0" indent="-413163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80"/>
              <a:buFont typeface="Arial"/>
              <a:buChar char="☁"/>
              <a:defRPr sz="3200">
                <a:solidFill>
                  <a:srgbClr val="070807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1219170" lvl="1" indent="-474121" algn="l"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2000"/>
              <a:buChar char="◆"/>
              <a:defRPr sz="2667">
                <a:latin typeface="Arial"/>
                <a:ea typeface="Arial"/>
                <a:cs typeface="Arial"/>
                <a:sym typeface="Arial"/>
              </a:defRPr>
            </a:lvl2pPr>
            <a:lvl3pPr marL="1828754" lvl="2" indent="-457189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8DC63F"/>
              </a:buClr>
              <a:buSzPts val="1800"/>
              <a:buChar char="●"/>
              <a:defRPr sz="2533">
                <a:latin typeface="Avenir"/>
                <a:ea typeface="Avenir"/>
                <a:cs typeface="Avenir"/>
                <a:sym typeface="Avenir"/>
              </a:defRPr>
            </a:lvl3pPr>
            <a:lvl4pPr marL="2438339" lvl="3" indent="-440256" algn="l">
              <a:spcBef>
                <a:spcPts val="427"/>
              </a:spcBef>
              <a:spcAft>
                <a:spcPts val="0"/>
              </a:spcAft>
              <a:buClr>
                <a:schemeClr val="accent2"/>
              </a:buClr>
              <a:buSzPts val="1600"/>
              <a:buChar char="○"/>
              <a:defRPr sz="2133"/>
            </a:lvl4pPr>
            <a:lvl5pPr marL="3047924" lvl="4" indent="-423323" algn="l">
              <a:spcBef>
                <a:spcPts val="373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◆"/>
              <a:defRPr sz="1867"/>
            </a:lvl5pPr>
            <a:lvl6pPr marL="3657509" lvl="5" indent="-457189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6pPr>
            <a:lvl7pPr marL="4267093" lvl="6" indent="-457189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7pPr>
            <a:lvl8pPr marL="4876678" lvl="7" indent="-457189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◆"/>
              <a:defRPr/>
            </a:lvl8pPr>
            <a:lvl9pPr marL="5486263" lvl="8" indent="-457189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468698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6425-0181-43F2-84FC-787E803FD2F8}" type="datetimeFigureOut">
              <a:rPr lang="en-US" smtClean="0"/>
              <a:t>11/5/24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43745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smtClean="0"/>
              <a:t>11/5/24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0707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smtClean="0"/>
              <a:t>11/5/24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33713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smtClean="0"/>
              <a:t>11/5/24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27824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smtClean="0"/>
              <a:t>11/5/24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11896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86A4C-8E40-4F87-A4F0-01A0687C5742}" type="datetimeFigureOut">
              <a:rPr lang="en-US" smtClean="0"/>
              <a:t>11/5/24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89761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FigureOut">
              <a:rPr lang="en-US" smtClean="0"/>
              <a:t>11/5/24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33054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2BE451C3-0FF4-47C4-B829-773ADF60F88C}" type="datetimeFigureOut">
              <a:rPr lang="en-US" smtClean="0"/>
              <a:t>11/5/24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092153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09" r:id="rId1"/>
    <p:sldLayoutId id="2147483910" r:id="rId2"/>
    <p:sldLayoutId id="2147483911" r:id="rId3"/>
    <p:sldLayoutId id="2147483912" r:id="rId4"/>
    <p:sldLayoutId id="2147483913" r:id="rId5"/>
    <p:sldLayoutId id="2147483914" r:id="rId6"/>
    <p:sldLayoutId id="2147483915" r:id="rId7"/>
    <p:sldLayoutId id="2147483916" r:id="rId8"/>
    <p:sldLayoutId id="2147483917" r:id="rId9"/>
    <p:sldLayoutId id="2147483918" r:id="rId10"/>
    <p:sldLayoutId id="2147483919" r:id="rId11"/>
    <p:sldLayoutId id="2147483920" r:id="rId12"/>
    <p:sldLayoutId id="2147483921" r:id="rId13"/>
    <p:sldLayoutId id="2147483922" r:id="rId14"/>
    <p:sldLayoutId id="2147483923" r:id="rId15"/>
    <p:sldLayoutId id="2147483924" r:id="rId16"/>
    <p:sldLayoutId id="2147483925" r:id="rId17"/>
    <p:sldLayoutId id="2147483926" r:id="rId18"/>
    <p:sldLayoutId id="2147483927" r:id="rId19"/>
    <p:sldLayoutId id="2147483928" r:id="rId20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3" Type="http://schemas.openxmlformats.org/officeDocument/2006/relationships/image" Target="../media/image36.png"/><Relationship Id="rId7" Type="http://schemas.openxmlformats.org/officeDocument/2006/relationships/image" Target="../media/image29.png"/><Relationship Id="rId12" Type="http://schemas.openxmlformats.org/officeDocument/2006/relationships/image" Target="../media/image34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5" Type="http://schemas.openxmlformats.org/officeDocument/2006/relationships/image" Target="../media/image38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Relationship Id="rId14" Type="http://schemas.openxmlformats.org/officeDocument/2006/relationships/image" Target="../media/image37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10" Type="http://schemas.openxmlformats.org/officeDocument/2006/relationships/image" Target="../media/image18.svg"/><Relationship Id="rId4" Type="http://schemas.openxmlformats.org/officeDocument/2006/relationships/image" Target="../media/image12.svg"/><Relationship Id="rId9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10" Type="http://schemas.openxmlformats.org/officeDocument/2006/relationships/image" Target="../media/image18.svg"/><Relationship Id="rId4" Type="http://schemas.openxmlformats.org/officeDocument/2006/relationships/image" Target="../media/image12.svg"/><Relationship Id="rId9" Type="http://schemas.openxmlformats.org/officeDocument/2006/relationships/image" Target="../media/image1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13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9.xml"/><Relationship Id="rId6" Type="http://schemas.openxmlformats.org/officeDocument/2006/relationships/customXml" Target="../ink/ink2.xml"/><Relationship Id="rId5" Type="http://schemas.openxmlformats.org/officeDocument/2006/relationships/image" Target="../media/image12.png"/><Relationship Id="rId4" Type="http://schemas.openxmlformats.org/officeDocument/2006/relationships/customXml" Target="../ink/ink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svg"/><Relationship Id="rId11" Type="http://schemas.openxmlformats.org/officeDocument/2006/relationships/image" Target="../media/image20.png"/><Relationship Id="rId5" Type="http://schemas.openxmlformats.org/officeDocument/2006/relationships/image" Target="../media/image13.png"/><Relationship Id="rId10" Type="http://schemas.openxmlformats.org/officeDocument/2006/relationships/image" Target="../media/image18.svg"/><Relationship Id="rId4" Type="http://schemas.openxmlformats.org/officeDocument/2006/relationships/image" Target="../media/image12.svg"/><Relationship Id="rId9" Type="http://schemas.openxmlformats.org/officeDocument/2006/relationships/image" Target="../media/image1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svg"/><Relationship Id="rId11" Type="http://schemas.openxmlformats.org/officeDocument/2006/relationships/image" Target="../media/image21.png"/><Relationship Id="rId5" Type="http://schemas.openxmlformats.org/officeDocument/2006/relationships/image" Target="../media/image13.png"/><Relationship Id="rId10" Type="http://schemas.openxmlformats.org/officeDocument/2006/relationships/image" Target="../media/image18.svg"/><Relationship Id="rId4" Type="http://schemas.openxmlformats.org/officeDocument/2006/relationships/image" Target="../media/image12.svg"/><Relationship Id="rId9" Type="http://schemas.openxmlformats.org/officeDocument/2006/relationships/image" Target="../media/image17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9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69.svg"/><Relationship Id="rId4" Type="http://schemas.openxmlformats.org/officeDocument/2006/relationships/image" Target="../media/image6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72.png"/><Relationship Id="rId4" Type="http://schemas.openxmlformats.org/officeDocument/2006/relationships/image" Target="../media/image71.sv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73.png"/><Relationship Id="rId7" Type="http://schemas.openxmlformats.org/officeDocument/2006/relationships/image" Target="../media/image77.sv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76.png"/><Relationship Id="rId5" Type="http://schemas.openxmlformats.org/officeDocument/2006/relationships/image" Target="../media/image75.svg"/><Relationship Id="rId4" Type="http://schemas.openxmlformats.org/officeDocument/2006/relationships/image" Target="../media/image7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sv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12" Type="http://schemas.openxmlformats.org/officeDocument/2006/relationships/image" Target="../media/image3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08EF1034-1767-802E-AA52-399B74DBF357}"/>
              </a:ext>
            </a:extLst>
          </p:cNvPr>
          <p:cNvGrpSpPr/>
          <p:nvPr/>
        </p:nvGrpSpPr>
        <p:grpSpPr>
          <a:xfrm>
            <a:off x="7130936" y="4378354"/>
            <a:ext cx="4433700" cy="1641475"/>
            <a:chOff x="7853402" y="368289"/>
            <a:chExt cx="4433700" cy="1641475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72169BAB-15E7-079E-09B5-0A2AF2762E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>
              <a:off x="7853402" y="455239"/>
              <a:ext cx="1468563" cy="1468563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0A8154B-B2E3-5544-C341-4E1419372F3A}"/>
                </a:ext>
              </a:extLst>
            </p:cNvPr>
            <p:cNvSpPr txBox="1"/>
            <p:nvPr/>
          </p:nvSpPr>
          <p:spPr>
            <a:xfrm>
              <a:off x="9482257" y="368289"/>
              <a:ext cx="2804845" cy="16414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>
                <a:spcAft>
                  <a:spcPts val="1000"/>
                </a:spcAft>
              </a:pPr>
              <a:r>
                <a:rPr lang="en-US" sz="3200" dirty="0">
                  <a:solidFill>
                    <a:prstClr val="white"/>
                  </a:solidFill>
                  <a:latin typeface="Montserrat Medium" pitchFamily="2" charset="77"/>
                  <a:ea typeface="Meslo LG M for Powerline" panose="020B0609030804020204" pitchFamily="49" charset="0"/>
                  <a:cs typeface="Meslo LG M for Powerline" panose="020B0609030804020204" pitchFamily="49" charset="0"/>
                </a:rPr>
                <a:t>Scott Taylor</a:t>
              </a:r>
            </a:p>
            <a:p>
              <a:pPr defTabSz="914400">
                <a:spcAft>
                  <a:spcPts val="1000"/>
                </a:spcAft>
              </a:pPr>
              <a:r>
                <a:rPr lang="en-US" sz="2000" dirty="0">
                  <a:solidFill>
                    <a:prstClr val="white"/>
                  </a:solidFill>
                  <a:latin typeface="Montserrat Medium" pitchFamily="2" charset="77"/>
                  <a:ea typeface="Meslo LG M for Powerline" panose="020B0609030804020204" pitchFamily="49" charset="0"/>
                  <a:cs typeface="Meslo LG M for Powerline" panose="020B0609030804020204" pitchFamily="49" charset="0"/>
                </a:rPr>
                <a:t>Network Architect</a:t>
              </a:r>
            </a:p>
            <a:p>
              <a:pPr defTabSz="914400">
                <a:spcAft>
                  <a:spcPts val="1000"/>
                </a:spcAft>
              </a:pPr>
              <a:r>
                <a:rPr lang="en-US" sz="3200" b="1" dirty="0">
                  <a:solidFill>
                    <a:prstClr val="white"/>
                  </a:solidFill>
                  <a:latin typeface="Aptos" panose="020B0004020202020204" pitchFamily="34" charset="0"/>
                  <a:ea typeface="Meslo LG M for Powerline" panose="020B0609030804020204" pitchFamily="49" charset="0"/>
                  <a:cs typeface="Meslo LG M for Powerline" panose="020B0609030804020204" pitchFamily="49" charset="0"/>
                </a:rPr>
                <a:t>Internet</a:t>
              </a:r>
              <a:r>
                <a:rPr lang="en-US" sz="3200" b="1" dirty="0">
                  <a:solidFill>
                    <a:srgbClr val="FF0000"/>
                  </a:solidFill>
                  <a:latin typeface="Aptos" panose="020B0004020202020204" pitchFamily="34" charset="0"/>
                  <a:ea typeface="Meslo LG M for Powerline" panose="020B0609030804020204" pitchFamily="49" charset="0"/>
                  <a:cs typeface="Meslo LG M for Powerline" panose="020B0609030804020204" pitchFamily="49" charset="0"/>
                </a:rPr>
                <a:t>2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EC66CA6-A8FD-8856-C6BF-60A1D826A835}"/>
              </a:ext>
            </a:extLst>
          </p:cNvPr>
          <p:cNvGrpSpPr/>
          <p:nvPr/>
        </p:nvGrpSpPr>
        <p:grpSpPr>
          <a:xfrm>
            <a:off x="7088102" y="6110382"/>
            <a:ext cx="2555449" cy="550435"/>
            <a:chOff x="9482257" y="5880185"/>
            <a:chExt cx="2555449" cy="550435"/>
          </a:xfrm>
        </p:grpSpPr>
        <p:pic>
          <p:nvPicPr>
            <p:cNvPr id="20" name="Picture 19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7BF7FB5E-F017-1775-459D-A3C693ECE1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lum bright="70000" contrast="-70000"/>
            </a:blip>
            <a:stretch>
              <a:fillRect/>
            </a:stretch>
          </p:blipFill>
          <p:spPr>
            <a:xfrm>
              <a:off x="9482257" y="5880185"/>
              <a:ext cx="550435" cy="550435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50BA921-0694-8B8D-880E-5D03AD91C151}"/>
                </a:ext>
              </a:extLst>
            </p:cNvPr>
            <p:cNvSpPr txBox="1"/>
            <p:nvPr/>
          </p:nvSpPr>
          <p:spPr>
            <a:xfrm>
              <a:off x="10065068" y="5970736"/>
              <a:ext cx="19726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white"/>
                  </a:solidFill>
                  <a:latin typeface=""/>
                </a:rPr>
                <a:t>ipv6tech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A8716C8-3B57-EAA5-51CA-564B56C8CF3B}"/>
              </a:ext>
            </a:extLst>
          </p:cNvPr>
          <p:cNvGrpSpPr/>
          <p:nvPr/>
        </p:nvGrpSpPr>
        <p:grpSpPr>
          <a:xfrm>
            <a:off x="9072569" y="6110383"/>
            <a:ext cx="3031643" cy="550435"/>
            <a:chOff x="9482257" y="6699915"/>
            <a:chExt cx="3031643" cy="550435"/>
          </a:xfrm>
        </p:grpSpPr>
        <p:pic>
          <p:nvPicPr>
            <p:cNvPr id="23" name="Picture 22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D986BB2A-6873-6773-157F-40BFC27B5F3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lum bright="70000" contrast="-70000"/>
            </a:blip>
            <a:stretch>
              <a:fillRect/>
            </a:stretch>
          </p:blipFill>
          <p:spPr>
            <a:xfrm>
              <a:off x="9482257" y="6699915"/>
              <a:ext cx="550435" cy="550435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C156800-93A3-46C0-7B7A-2EAC810985F9}"/>
                </a:ext>
              </a:extLst>
            </p:cNvPr>
            <p:cNvSpPr txBox="1"/>
            <p:nvPr/>
          </p:nvSpPr>
          <p:spPr>
            <a:xfrm>
              <a:off x="10053239" y="6790466"/>
              <a:ext cx="24606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en-US" dirty="0">
                  <a:solidFill>
                    <a:prstClr val="white"/>
                  </a:solidFill>
                  <a:latin typeface=""/>
                </a:rPr>
                <a:t>staylor@internet2.edu</a:t>
              </a:r>
            </a:p>
          </p:txBody>
        </p:sp>
      </p:grpSp>
      <p:pic>
        <p:nvPicPr>
          <p:cNvPr id="25" name="Graphic 24" descr="Cloud outline">
            <a:extLst>
              <a:ext uri="{FF2B5EF4-FFF2-40B4-BE49-F238E27FC236}">
                <a16:creationId xmlns:a16="http://schemas.microsoft.com/office/drawing/2014/main" id="{6E48C784-9BC0-0240-1F34-84CC1782D608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25000"/>
            <a:lum bright="70000" contrast="-70000"/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264382" y="-1578466"/>
            <a:ext cx="5569129" cy="5569129"/>
          </a:xfrm>
          <a:prstGeom prst="rect">
            <a:avLst/>
          </a:prstGeom>
        </p:spPr>
      </p:pic>
      <p:pic>
        <p:nvPicPr>
          <p:cNvPr id="26" name="Graphic 25" descr="Connections outline">
            <a:extLst>
              <a:ext uri="{FF2B5EF4-FFF2-40B4-BE49-F238E27FC236}">
                <a16:creationId xmlns:a16="http://schemas.microsoft.com/office/drawing/2014/main" id="{B5194554-F6AA-9822-A85E-C09CBBCD2042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30000"/>
            <a:lum/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334045" y="-391103"/>
            <a:ext cx="6101697" cy="6101697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87C7CD16-69A1-1938-F8CE-5C13BCD9E81E}"/>
              </a:ext>
            </a:extLst>
          </p:cNvPr>
          <p:cNvSpPr txBox="1">
            <a:spLocks/>
          </p:cNvSpPr>
          <p:nvPr/>
        </p:nvSpPr>
        <p:spPr>
          <a:xfrm>
            <a:off x="840864" y="751175"/>
            <a:ext cx="10288599" cy="909848"/>
          </a:xfrm>
          <a:prstGeom prst="rect">
            <a:avLst/>
          </a:prstGeom>
        </p:spPr>
        <p:txBody>
          <a:bodyPr anchor="t"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5400" b="1" dirty="0">
                <a:latin typeface="Montserrat" pitchFamily="2" charset="77"/>
              </a:rPr>
              <a:t>Networking in the cloud</a:t>
            </a:r>
          </a:p>
        </p:txBody>
      </p:sp>
    </p:spTree>
    <p:extLst>
      <p:ext uri="{BB962C8B-B14F-4D97-AF65-F5344CB8AC3E}">
        <p14:creationId xmlns:p14="http://schemas.microsoft.com/office/powerpoint/2010/main" val="13003679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g1ff4be5c94d_0_1" descr="Chart, bubble char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29760" y="1075940"/>
            <a:ext cx="8728772" cy="401951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3" name="Google Shape;183;g1ff4be5c94d_0_1"/>
          <p:cNvGrpSpPr/>
          <p:nvPr/>
        </p:nvGrpSpPr>
        <p:grpSpPr>
          <a:xfrm>
            <a:off x="4227868" y="2457346"/>
            <a:ext cx="2320015" cy="1775229"/>
            <a:chOff x="4227867" y="2595973"/>
            <a:chExt cx="2320015" cy="1775229"/>
          </a:xfrm>
        </p:grpSpPr>
        <p:sp>
          <p:nvSpPr>
            <p:cNvPr id="184" name="Google Shape;184;g1ff4be5c94d_0_1"/>
            <p:cNvSpPr/>
            <p:nvPr/>
          </p:nvSpPr>
          <p:spPr>
            <a:xfrm>
              <a:off x="4770543" y="3295764"/>
              <a:ext cx="1366200" cy="29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6351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33" b="1" dirty="0">
                  <a:solidFill>
                    <a:srgbClr val="1A1918"/>
                  </a:solidFill>
                  <a:latin typeface="Arial"/>
                  <a:ea typeface="Arial"/>
                  <a:cs typeface="Arial"/>
                  <a:sym typeface="Arial"/>
                </a:rPr>
                <a:t>R</a:t>
              </a:r>
              <a:r>
                <a:rPr lang="en-US" sz="2133" b="1" dirty="0">
                  <a:solidFill>
                    <a:srgbClr val="1A1918"/>
                  </a:solidFill>
                </a:rPr>
                <a:t>EN</a:t>
              </a:r>
              <a:endParaRPr dirty="0"/>
            </a:p>
          </p:txBody>
        </p:sp>
        <p:grpSp>
          <p:nvGrpSpPr>
            <p:cNvPr id="185" name="Google Shape;185;g1ff4be5c94d_0_1"/>
            <p:cNvGrpSpPr/>
            <p:nvPr/>
          </p:nvGrpSpPr>
          <p:grpSpPr>
            <a:xfrm>
              <a:off x="4227867" y="2595973"/>
              <a:ext cx="2320015" cy="1775229"/>
              <a:chOff x="4227867" y="2595973"/>
              <a:chExt cx="2320015" cy="1775229"/>
            </a:xfrm>
          </p:grpSpPr>
          <p:grpSp>
            <p:nvGrpSpPr>
              <p:cNvPr id="186" name="Google Shape;186;g1ff4be5c94d_0_1"/>
              <p:cNvGrpSpPr/>
              <p:nvPr/>
            </p:nvGrpSpPr>
            <p:grpSpPr>
              <a:xfrm>
                <a:off x="4227867" y="2600428"/>
                <a:ext cx="2320015" cy="1770774"/>
                <a:chOff x="4227867" y="2600428"/>
                <a:chExt cx="2320015" cy="1770774"/>
              </a:xfrm>
            </p:grpSpPr>
            <p:pic>
              <p:nvPicPr>
                <p:cNvPr id="187" name="Google Shape;187;g1ff4be5c94d_0_1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/>
                <a:stretch/>
              </p:blipFill>
              <p:spPr>
                <a:xfrm>
                  <a:off x="5320088" y="4190931"/>
                  <a:ext cx="458404" cy="180271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88" name="Google Shape;188;g1ff4be5c94d_0_1" descr="Logo&#10;&#10;Description automatically generated"/>
                <p:cNvPicPr preferRelativeResize="0"/>
                <p:nvPr/>
              </p:nvPicPr>
              <p:blipFill rotWithShape="1">
                <a:blip r:embed="rId5">
                  <a:alphaModFix/>
                </a:blip>
                <a:srcRect/>
                <a:stretch/>
              </p:blipFill>
              <p:spPr>
                <a:xfrm>
                  <a:off x="4725563" y="4092620"/>
                  <a:ext cx="441197" cy="18027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89" name="Google Shape;189;g1ff4be5c94d_0_1" descr="Logo, icon&#10;&#10;Description automatically generated"/>
                <p:cNvPicPr preferRelativeResize="0"/>
                <p:nvPr/>
              </p:nvPicPr>
              <p:blipFill rotWithShape="1">
                <a:blip r:embed="rId6">
                  <a:alphaModFix/>
                </a:blip>
                <a:srcRect/>
                <a:stretch/>
              </p:blipFill>
              <p:spPr>
                <a:xfrm>
                  <a:off x="5774085" y="4026464"/>
                  <a:ext cx="441199" cy="27574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90" name="Google Shape;190;g1ff4be5c94d_0_1" descr="Logo, icon&#10;&#10;Description automatically generated"/>
                <p:cNvPicPr preferRelativeResize="0"/>
                <p:nvPr/>
              </p:nvPicPr>
              <p:blipFill rotWithShape="1">
                <a:blip r:embed="rId7">
                  <a:alphaModFix/>
                </a:blip>
                <a:srcRect/>
                <a:stretch/>
              </p:blipFill>
              <p:spPr>
                <a:xfrm>
                  <a:off x="4587036" y="3817875"/>
                  <a:ext cx="224620" cy="22462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91" name="Google Shape;191;g1ff4be5c94d_0_1" descr="Logo&#10;&#10;Description automatically generated"/>
                <p:cNvPicPr preferRelativeResize="0"/>
                <p:nvPr/>
              </p:nvPicPr>
              <p:blipFill rotWithShape="1">
                <a:blip r:embed="rId8">
                  <a:alphaModFix/>
                </a:blip>
                <a:srcRect/>
                <a:stretch/>
              </p:blipFill>
              <p:spPr>
                <a:xfrm>
                  <a:off x="4907418" y="2600428"/>
                  <a:ext cx="571634" cy="12282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92" name="Google Shape;192;g1ff4be5c94d_0_1" descr="Shape&#10;&#10;Description automatically generated with low confidence"/>
                <p:cNvPicPr preferRelativeResize="0"/>
                <p:nvPr/>
              </p:nvPicPr>
              <p:blipFill rotWithShape="1">
                <a:blip r:embed="rId9">
                  <a:alphaModFix/>
                </a:blip>
                <a:srcRect/>
                <a:stretch/>
              </p:blipFill>
              <p:spPr>
                <a:xfrm>
                  <a:off x="6096263" y="3772311"/>
                  <a:ext cx="224620" cy="22462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93" name="Google Shape;193;g1ff4be5c94d_0_1" descr="Icon&#10;&#10;Description automatically generated"/>
                <p:cNvPicPr preferRelativeResize="0"/>
                <p:nvPr/>
              </p:nvPicPr>
              <p:blipFill rotWithShape="1">
                <a:blip r:embed="rId10">
                  <a:alphaModFix/>
                </a:blip>
                <a:srcRect l="15916" t="16652" b="19026"/>
                <a:stretch/>
              </p:blipFill>
              <p:spPr>
                <a:xfrm>
                  <a:off x="6220857" y="3319715"/>
                  <a:ext cx="327025" cy="257763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94" name="Google Shape;194;g1ff4be5c94d_0_1" descr="Logo&#10;&#10;Description automatically generated"/>
                <p:cNvPicPr preferRelativeResize="0"/>
                <p:nvPr/>
              </p:nvPicPr>
              <p:blipFill rotWithShape="1">
                <a:blip r:embed="rId11">
                  <a:alphaModFix/>
                </a:blip>
                <a:srcRect/>
                <a:stretch/>
              </p:blipFill>
              <p:spPr>
                <a:xfrm>
                  <a:off x="4367318" y="2792026"/>
                  <a:ext cx="538739" cy="24050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95" name="Google Shape;195;g1ff4be5c94d_0_1" descr="Logo, company name&#10;&#10;Description automatically generated"/>
                <p:cNvPicPr preferRelativeResize="0"/>
                <p:nvPr/>
              </p:nvPicPr>
              <p:blipFill rotWithShape="1">
                <a:blip r:embed="rId12">
                  <a:alphaModFix/>
                </a:blip>
                <a:srcRect/>
                <a:stretch/>
              </p:blipFill>
              <p:spPr>
                <a:xfrm>
                  <a:off x="6096000" y="2873019"/>
                  <a:ext cx="443961" cy="23234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96" name="Google Shape;196;g1ff4be5c94d_0_1" descr="Logo&#10;&#10;Description automatically generated"/>
                <p:cNvPicPr preferRelativeResize="0"/>
                <p:nvPr/>
              </p:nvPicPr>
              <p:blipFill rotWithShape="1">
                <a:blip r:embed="rId13">
                  <a:alphaModFix/>
                </a:blip>
                <a:srcRect/>
                <a:stretch/>
              </p:blipFill>
              <p:spPr>
                <a:xfrm>
                  <a:off x="4367318" y="3557436"/>
                  <a:ext cx="342325" cy="169521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97" name="Google Shape;197;g1ff4be5c94d_0_1" descr="A picture containing text, clipart, jack&#10;&#10;Description automatically generated"/>
                <p:cNvPicPr preferRelativeResize="0"/>
                <p:nvPr/>
              </p:nvPicPr>
              <p:blipFill rotWithShape="1">
                <a:blip r:embed="rId14">
                  <a:alphaModFix/>
                </a:blip>
                <a:srcRect/>
                <a:stretch/>
              </p:blipFill>
              <p:spPr>
                <a:xfrm>
                  <a:off x="4227867" y="3110444"/>
                  <a:ext cx="542675" cy="15230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pic>
            <p:nvPicPr>
              <p:cNvPr id="198" name="Google Shape;198;g1ff4be5c94d_0_1" descr="Logo&#10;&#10;Description automatically generated"/>
              <p:cNvPicPr preferRelativeResize="0"/>
              <p:nvPr/>
            </p:nvPicPr>
            <p:blipFill rotWithShape="1">
              <a:blip r:embed="rId15">
                <a:alphaModFix/>
              </a:blip>
              <a:srcRect/>
              <a:stretch/>
            </p:blipFill>
            <p:spPr>
              <a:xfrm>
                <a:off x="5711524" y="2595973"/>
                <a:ext cx="457123" cy="15468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199" name="Google Shape;199;g1ff4be5c94d_0_1"/>
          <p:cNvSpPr txBox="1">
            <a:spLocks noGrp="1"/>
          </p:cNvSpPr>
          <p:nvPr>
            <p:ph type="title"/>
          </p:nvPr>
        </p:nvSpPr>
        <p:spPr>
          <a:xfrm>
            <a:off x="213013" y="224442"/>
            <a:ext cx="11800936" cy="5458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3100" dirty="0">
                <a:solidFill>
                  <a:schemeClr val="tx1"/>
                </a:solidFill>
                <a:latin typeface="Montserrat SemiBold" pitchFamily="2" charset="77"/>
              </a:rPr>
              <a:t>Leveraging R&amp;E Networks for Direct Cloud Connections</a:t>
            </a:r>
            <a:endParaRPr sz="3100" dirty="0">
              <a:solidFill>
                <a:schemeClr val="tx1"/>
              </a:solidFill>
              <a:latin typeface="Montserrat SemiBold" pitchFamily="2" charset="77"/>
            </a:endParaRPr>
          </a:p>
        </p:txBody>
      </p:sp>
      <p:grpSp>
        <p:nvGrpSpPr>
          <p:cNvPr id="200" name="Google Shape;200;g1ff4be5c94d_0_1"/>
          <p:cNvGrpSpPr/>
          <p:nvPr/>
        </p:nvGrpSpPr>
        <p:grpSpPr>
          <a:xfrm>
            <a:off x="1829760" y="4845359"/>
            <a:ext cx="8728773" cy="1434327"/>
            <a:chOff x="2148717" y="5092040"/>
            <a:chExt cx="8278710" cy="1590163"/>
          </a:xfrm>
        </p:grpSpPr>
        <p:sp>
          <p:nvSpPr>
            <p:cNvPr id="201" name="Google Shape;201;g1ff4be5c94d_0_1"/>
            <p:cNvSpPr/>
            <p:nvPr/>
          </p:nvSpPr>
          <p:spPr>
            <a:xfrm>
              <a:off x="4555437" y="5409007"/>
              <a:ext cx="3266844" cy="1135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10584" marR="0" lvl="0" indent="-2117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spc="-150" dirty="0">
                  <a:latin typeface="Montserrat" pitchFamily="2" charset="77"/>
                  <a:ea typeface="Arial"/>
                  <a:cs typeface="Arial"/>
                  <a:sym typeface="Arial"/>
                </a:rPr>
                <a:t>REN members can use Cloud Connect with up to 5Gbps connections to Amazon Direct Connect, Google Cloud Partner Interconnect, Microsoft Azure Express Route or Oracle FastConnect services</a:t>
              </a:r>
              <a:endParaRPr sz="2400" spc="-150" dirty="0">
                <a:latin typeface="Montserrat" pitchFamily="2" charset="77"/>
              </a:endParaRPr>
            </a:p>
          </p:txBody>
        </p:sp>
        <p:sp>
          <p:nvSpPr>
            <p:cNvPr id="202" name="Google Shape;202;g1ff4be5c94d_0_1"/>
            <p:cNvSpPr/>
            <p:nvPr/>
          </p:nvSpPr>
          <p:spPr>
            <a:xfrm>
              <a:off x="2148717" y="5409004"/>
              <a:ext cx="2094900" cy="1135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6351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dirty="0">
                  <a:latin typeface="Montserrat" pitchFamily="2" charset="77"/>
                  <a:ea typeface="Arial"/>
                  <a:cs typeface="Arial"/>
                  <a:sym typeface="Arial"/>
                </a:rPr>
                <a:t>REN members can connect at Layer 2 or Layer 3</a:t>
              </a:r>
              <a:endParaRPr sz="2400" dirty="0">
                <a:latin typeface="Montserrat" pitchFamily="2" charset="77"/>
              </a:endParaRPr>
            </a:p>
          </p:txBody>
        </p:sp>
        <p:sp>
          <p:nvSpPr>
            <p:cNvPr id="203" name="Google Shape;203;g1ff4be5c94d_0_1"/>
            <p:cNvSpPr/>
            <p:nvPr/>
          </p:nvSpPr>
          <p:spPr>
            <a:xfrm>
              <a:off x="8201349" y="5409006"/>
              <a:ext cx="2226078" cy="12731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6351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dirty="0">
                  <a:latin typeface="Montserrat" pitchFamily="2" charset="77"/>
                  <a:ea typeface="Arial"/>
                  <a:cs typeface="Arial"/>
                  <a:sym typeface="Arial"/>
                </a:rPr>
                <a:t>Available to REN members today at no additional fee</a:t>
              </a:r>
              <a:endParaRPr sz="2400" dirty="0">
                <a:latin typeface="Montserrat" pitchFamily="2" charset="77"/>
              </a:endParaRPr>
            </a:p>
          </p:txBody>
        </p:sp>
        <p:cxnSp>
          <p:nvCxnSpPr>
            <p:cNvPr id="204" name="Google Shape;204;g1ff4be5c94d_0_1"/>
            <p:cNvCxnSpPr/>
            <p:nvPr/>
          </p:nvCxnSpPr>
          <p:spPr>
            <a:xfrm>
              <a:off x="4333997" y="5092040"/>
              <a:ext cx="0" cy="1411500"/>
            </a:xfrm>
            <a:prstGeom prst="straightConnector1">
              <a:avLst/>
            </a:prstGeom>
            <a:noFill/>
            <a:ln w="12700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05" name="Google Shape;205;g1ff4be5c94d_0_1"/>
            <p:cNvCxnSpPr/>
            <p:nvPr/>
          </p:nvCxnSpPr>
          <p:spPr>
            <a:xfrm>
              <a:off x="8034577" y="5092040"/>
              <a:ext cx="0" cy="1452300"/>
            </a:xfrm>
            <a:prstGeom prst="straightConnector1">
              <a:avLst/>
            </a:prstGeom>
            <a:noFill/>
            <a:ln w="12700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206" name="Google Shape;206;g1ff4be5c94d_0_1"/>
          <p:cNvSpPr/>
          <p:nvPr/>
        </p:nvSpPr>
        <p:spPr>
          <a:xfrm>
            <a:off x="323437" y="726953"/>
            <a:ext cx="4263600" cy="2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8465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8519655-8FE7-D46F-BC19-310BEA1CDD96}"/>
              </a:ext>
            </a:extLst>
          </p:cNvPr>
          <p:cNvSpPr txBox="1"/>
          <p:nvPr/>
        </p:nvSpPr>
        <p:spPr>
          <a:xfrm>
            <a:off x="178051" y="633562"/>
            <a:ext cx="6083177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Montserrat SemiBold" pitchFamily="2" charset="77"/>
              </a:rPr>
              <a:t>Internet2 Cloud Connect</a:t>
            </a:r>
          </a:p>
          <a:p>
            <a:r>
              <a:rPr lang="en-US" sz="4000" b="1" dirty="0">
                <a:solidFill>
                  <a:srgbClr val="FFC000"/>
                </a:solidFill>
                <a:latin typeface="Montserrat SemiBold" pitchFamily="2" charset="77"/>
              </a:rPr>
              <a:t>I2CC</a:t>
            </a:r>
            <a:endParaRPr lang="en-US" sz="3200" b="1" dirty="0">
              <a:solidFill>
                <a:srgbClr val="FFC000"/>
              </a:solidFill>
              <a:latin typeface="Montserrat SemiBold" pitchFamily="2" charset="77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cfc4581078_0_152"/>
          <p:cNvSpPr/>
          <p:nvPr/>
        </p:nvSpPr>
        <p:spPr>
          <a:xfrm>
            <a:off x="9561116" y="4838435"/>
            <a:ext cx="4073098" cy="1167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400" b="0" i="0" u="none" strike="noStrike" cap="none" dirty="0">
                <a:latin typeface="Montserrat Medium"/>
                <a:ea typeface="Montserrat Medium"/>
                <a:cs typeface="Montserrat Medium"/>
                <a:sym typeface="Montserrat Medium"/>
              </a:rPr>
              <a:t>Amazon Direct Connect</a:t>
            </a:r>
            <a:endParaRPr sz="2000" b="0" i="0" u="none" strike="noStrike" cap="none" dirty="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400" b="0" i="0" u="none" strike="noStrike" cap="none" dirty="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400" b="0" i="0" u="none" strike="noStrike" cap="none" dirty="0">
                <a:latin typeface="Montserrat Medium"/>
                <a:ea typeface="Montserrat Medium"/>
                <a:cs typeface="Montserrat Medium"/>
                <a:sym typeface="Montserrat Medium"/>
              </a:rPr>
              <a:t>Google Cloud Interconnect</a:t>
            </a:r>
            <a:endParaRPr sz="2000" b="0" i="0" u="none" strike="noStrike" cap="none" dirty="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400" b="0" i="0" u="none" strike="noStrike" cap="none" dirty="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600" b="0" i="0" u="none" strike="noStrike" cap="none" dirty="0">
                <a:latin typeface="Montserrat Medium"/>
                <a:ea typeface="Montserrat Medium"/>
                <a:cs typeface="Montserrat Medium"/>
                <a:sym typeface="Montserrat Medium"/>
              </a:rPr>
              <a:t>Microsoft ExpressRoute</a:t>
            </a:r>
            <a:endParaRPr sz="2000" b="0" i="0" u="none" strike="noStrike" cap="none" dirty="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400" b="0" i="0" u="none" strike="noStrike" cap="none" dirty="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600" b="0" i="0" u="none" strike="noStrike" cap="none" dirty="0">
                <a:latin typeface="Montserrat Medium"/>
                <a:ea typeface="Montserrat Medium"/>
                <a:cs typeface="Montserrat Medium"/>
                <a:sym typeface="Montserrat Medium"/>
              </a:rPr>
              <a:t>Oracle Fast Connect</a:t>
            </a:r>
            <a:endParaRPr sz="2000" b="0" i="0" u="none" strike="noStrike" cap="none" dirty="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221" name="Google Shape;221;g2cfc4581078_0_152" descr="A map of the united states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67044" y="1286256"/>
            <a:ext cx="9507582" cy="564537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1EF3556-099F-731A-8DAE-7F630DCA5AAE}"/>
              </a:ext>
            </a:extLst>
          </p:cNvPr>
          <p:cNvSpPr txBox="1"/>
          <p:nvPr/>
        </p:nvSpPr>
        <p:spPr>
          <a:xfrm>
            <a:off x="99619" y="182708"/>
            <a:ext cx="60831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Montserrat SemiBold" pitchFamily="2" charset="77"/>
              </a:rPr>
              <a:t>Nationwide Connectivity</a:t>
            </a:r>
          </a:p>
        </p:txBody>
      </p:sp>
      <p:pic>
        <p:nvPicPr>
          <p:cNvPr id="3" name="Google Shape;217;g2cfc4581078_0_152">
            <a:extLst>
              <a:ext uri="{FF2B5EF4-FFF2-40B4-BE49-F238E27FC236}">
                <a16:creationId xmlns:a16="http://schemas.microsoft.com/office/drawing/2014/main" id="{6A0CFCF3-8CC0-4C10-7DD5-B4E9411A16A7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0800000" flipH="1">
            <a:off x="9485431" y="4944056"/>
            <a:ext cx="151367" cy="151366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218;g2cfc4581078_0_152">
            <a:extLst>
              <a:ext uri="{FF2B5EF4-FFF2-40B4-BE49-F238E27FC236}">
                <a16:creationId xmlns:a16="http://schemas.microsoft.com/office/drawing/2014/main" id="{2C34F3FE-8C87-25F8-3E7E-4BFF64D89105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10800000" flipH="1">
            <a:off x="9498095" y="5355631"/>
            <a:ext cx="151367" cy="151367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219;g2cfc4581078_0_152">
            <a:extLst>
              <a:ext uri="{FF2B5EF4-FFF2-40B4-BE49-F238E27FC236}">
                <a16:creationId xmlns:a16="http://schemas.microsoft.com/office/drawing/2014/main" id="{7EDB124B-D8DA-38D1-FC6B-462DA2EF4B2A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10800000" flipH="1">
            <a:off x="9469056" y="5810757"/>
            <a:ext cx="151367" cy="1513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220;g2cfc4581078_0_152">
            <a:extLst>
              <a:ext uri="{FF2B5EF4-FFF2-40B4-BE49-F238E27FC236}">
                <a16:creationId xmlns:a16="http://schemas.microsoft.com/office/drawing/2014/main" id="{883974EA-D79B-74AB-09E2-C5F551D33B78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485430" y="6265883"/>
            <a:ext cx="151367" cy="151367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7AD3B4A-AF92-A251-E9EA-3E9A57008032}"/>
              </a:ext>
            </a:extLst>
          </p:cNvPr>
          <p:cNvSpPr txBox="1"/>
          <p:nvPr/>
        </p:nvSpPr>
        <p:spPr>
          <a:xfrm>
            <a:off x="99619" y="767483"/>
            <a:ext cx="6083177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Montserrat SemiBold" pitchFamily="2" charset="77"/>
              </a:rPr>
              <a:t>Internet2 Cloud Connect</a:t>
            </a:r>
          </a:p>
          <a:p>
            <a:r>
              <a:rPr lang="en-US" sz="4000" b="1" dirty="0">
                <a:solidFill>
                  <a:srgbClr val="FFC000"/>
                </a:solidFill>
                <a:latin typeface="Montserrat SemiBold" pitchFamily="2" charset="77"/>
              </a:rPr>
              <a:t>I2CC</a:t>
            </a:r>
            <a:endParaRPr lang="en-US" sz="3200" b="1" dirty="0">
              <a:solidFill>
                <a:srgbClr val="FFC000"/>
              </a:solidFill>
              <a:latin typeface="Montserrat SemiBold" pitchFamily="2" charset="77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2cfc4581078_0_166"/>
          <p:cNvSpPr txBox="1"/>
          <p:nvPr/>
        </p:nvSpPr>
        <p:spPr>
          <a:xfrm>
            <a:off x="10910559" y="237981"/>
            <a:ext cx="738900" cy="5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600" tIns="60925" rIns="121900" bIns="97525" anchor="b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230" name="Google Shape;230;g2cfc4581078_0_166" descr="A close-up of a computer scree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1829" y="2022766"/>
            <a:ext cx="10588341" cy="281246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F5FD5FF-B2A1-569B-8FDC-1BD2E303FDC0}"/>
              </a:ext>
            </a:extLst>
          </p:cNvPr>
          <p:cNvSpPr txBox="1"/>
          <p:nvPr/>
        </p:nvSpPr>
        <p:spPr>
          <a:xfrm>
            <a:off x="99619" y="767483"/>
            <a:ext cx="6083177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Montserrat SemiBold" pitchFamily="2" charset="77"/>
              </a:rPr>
              <a:t>Internet2 Cloud Connect</a:t>
            </a:r>
          </a:p>
          <a:p>
            <a:r>
              <a:rPr lang="en-US" sz="4000" b="1" dirty="0">
                <a:solidFill>
                  <a:srgbClr val="FFC000"/>
                </a:solidFill>
                <a:latin typeface="Montserrat SemiBold" pitchFamily="2" charset="77"/>
              </a:rPr>
              <a:t>I2CC</a:t>
            </a:r>
            <a:endParaRPr lang="en-US" sz="3200" b="1" dirty="0">
              <a:solidFill>
                <a:srgbClr val="FFC000"/>
              </a:solidFill>
              <a:latin typeface="Montserrat SemiBold" pitchFamily="2" charset="7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E6B746-9281-35D1-272F-5FF35F87A562}"/>
              </a:ext>
            </a:extLst>
          </p:cNvPr>
          <p:cNvSpPr txBox="1"/>
          <p:nvPr/>
        </p:nvSpPr>
        <p:spPr>
          <a:xfrm>
            <a:off x="99619" y="182706"/>
            <a:ext cx="60831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Montserrat SemiBold" pitchFamily="2" charset="77"/>
              </a:rPr>
              <a:t>Layer 2 Connection Option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2cfc4581078_0_174"/>
          <p:cNvSpPr txBox="1"/>
          <p:nvPr/>
        </p:nvSpPr>
        <p:spPr>
          <a:xfrm>
            <a:off x="10910559" y="237981"/>
            <a:ext cx="738900" cy="5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600" tIns="60925" rIns="121900" bIns="97525" anchor="b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239" name="Google Shape;239;g2cfc4581078_0_174" descr="Diagram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54458" y="794447"/>
            <a:ext cx="8115325" cy="5746561"/>
          </a:xfrm>
          <a:prstGeom prst="rect">
            <a:avLst/>
          </a:prstGeom>
          <a:noFill/>
          <a:ln>
            <a:noFill/>
          </a:ln>
        </p:spPr>
      </p:pic>
      <p:sp useBgFill="1">
        <p:nvSpPr>
          <p:cNvPr id="2" name="TextBox 1">
            <a:extLst>
              <a:ext uri="{FF2B5EF4-FFF2-40B4-BE49-F238E27FC236}">
                <a16:creationId xmlns:a16="http://schemas.microsoft.com/office/drawing/2014/main" id="{2A76ED84-FAE9-55F0-440E-B2A7F7EE3A3C}"/>
              </a:ext>
            </a:extLst>
          </p:cNvPr>
          <p:cNvSpPr txBox="1"/>
          <p:nvPr/>
        </p:nvSpPr>
        <p:spPr>
          <a:xfrm>
            <a:off x="99620" y="767483"/>
            <a:ext cx="4870966" cy="1138773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Montserrat SemiBold" pitchFamily="2" charset="77"/>
              </a:rPr>
              <a:t>Internet2 Cloud Connect</a:t>
            </a:r>
          </a:p>
          <a:p>
            <a:r>
              <a:rPr lang="en-US" sz="4000" b="1" dirty="0">
                <a:solidFill>
                  <a:srgbClr val="FFC000"/>
                </a:solidFill>
                <a:latin typeface="Montserrat SemiBold" pitchFamily="2" charset="77"/>
              </a:rPr>
              <a:t>I2CC</a:t>
            </a:r>
            <a:endParaRPr lang="en-US" sz="3200" b="1" dirty="0">
              <a:solidFill>
                <a:srgbClr val="FFC000"/>
              </a:solidFill>
              <a:latin typeface="Montserrat SemiBold" pitchFamily="2" charset="7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F095A9-1252-0AA2-9903-6BD7E42C4D4B}"/>
              </a:ext>
            </a:extLst>
          </p:cNvPr>
          <p:cNvSpPr txBox="1"/>
          <p:nvPr/>
        </p:nvSpPr>
        <p:spPr>
          <a:xfrm>
            <a:off x="99619" y="182706"/>
            <a:ext cx="60831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Montserrat SemiBold" pitchFamily="2" charset="77"/>
              </a:rPr>
              <a:t>Layer 3 Connection Option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2cfc4581078_0_189"/>
          <p:cNvSpPr txBox="1"/>
          <p:nvPr/>
        </p:nvSpPr>
        <p:spPr>
          <a:xfrm>
            <a:off x="10910559" y="237981"/>
            <a:ext cx="738900" cy="5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600" tIns="60925" rIns="121900" bIns="97525" anchor="b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54" name="Google Shape;254;g2cfc4581078_0_189"/>
          <p:cNvSpPr/>
          <p:nvPr/>
        </p:nvSpPr>
        <p:spPr>
          <a:xfrm>
            <a:off x="322217" y="1766474"/>
            <a:ext cx="10975323" cy="2292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2700"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</a:pPr>
            <a:r>
              <a:rPr lang="en-US" sz="2000" b="0" i="0" u="none" strike="noStrike" cap="none" dirty="0">
                <a:latin typeface="Montserrat Medium"/>
                <a:ea typeface="Montserrat Medium"/>
                <a:cs typeface="Montserrat Medium"/>
                <a:sym typeface="Montserrat Medium"/>
              </a:rPr>
              <a:t>Available through Network Connectors for an additional fee</a:t>
            </a:r>
            <a:endParaRPr lang="en-US" sz="1600" b="0" i="0" u="none" strike="noStrike" cap="none" dirty="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298450" marR="0" lvl="0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Tx/>
              <a:buChar char="-"/>
            </a:pPr>
            <a:endParaRPr lang="en-US" sz="1600" b="0" i="0" u="none" strike="noStrike" cap="none" dirty="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298450" indent="-285750">
              <a:buClr>
                <a:srgbClr val="000000"/>
              </a:buClr>
              <a:buSzPts val="1300"/>
              <a:buFontTx/>
              <a:buChar char="-"/>
            </a:pPr>
            <a:r>
              <a:rPr lang="en-US" b="0" i="0" u="none" strike="noStrike" cap="none" dirty="0">
                <a:latin typeface="Montserrat Medium"/>
                <a:ea typeface="Montserrat Medium"/>
                <a:cs typeface="Montserrat Medium"/>
                <a:sym typeface="Montserrat Medium"/>
              </a:rPr>
              <a:t>Connect at Layer 2 or Layer 3</a:t>
            </a:r>
            <a:endParaRPr lang="en-US" dirty="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298450" indent="-285750">
              <a:buClr>
                <a:srgbClr val="000000"/>
              </a:buClr>
              <a:buSzPts val="1300"/>
              <a:buFontTx/>
              <a:buChar char="-"/>
            </a:pPr>
            <a:endParaRPr lang="en-US" b="0" i="0" u="none" strike="noStrike" cap="none" dirty="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298450" indent="-285750">
              <a:buClr>
                <a:srgbClr val="000000"/>
              </a:buClr>
              <a:buSzPts val="1300"/>
              <a:buFontTx/>
              <a:buChar char="-"/>
            </a:pPr>
            <a:r>
              <a:rPr lang="en-US" b="0" i="0" u="none" strike="noStrike" cap="none" dirty="0">
                <a:latin typeface="Montserrat Medium"/>
                <a:ea typeface="Montserrat Medium"/>
                <a:cs typeface="Montserrat Medium"/>
                <a:sym typeface="Montserrat Medium"/>
              </a:rPr>
              <a:t>Private 10G </a:t>
            </a:r>
            <a:r>
              <a:rPr lang="en-US" b="0" i="0" u="sng" strike="noStrike" cap="none" dirty="0">
                <a:latin typeface="Montserrat Medium"/>
                <a:ea typeface="Montserrat Medium"/>
                <a:cs typeface="Montserrat Medium"/>
                <a:sym typeface="Montserrat Medium"/>
              </a:rPr>
              <a:t>dedicated</a:t>
            </a:r>
            <a:r>
              <a:rPr lang="en-US" b="0" i="0" u="none" strike="noStrike" cap="none" dirty="0">
                <a:latin typeface="Montserrat Medium"/>
                <a:ea typeface="Montserrat Medium"/>
                <a:cs typeface="Montserrat Medium"/>
                <a:sym typeface="Montserrat Medium"/>
              </a:rPr>
              <a:t> connections to Amazon Direct Connect, Google Cloud Interconnect, Microsoft Azure ExpressRoute, or Oracle Fast Connect services</a:t>
            </a:r>
            <a:endParaRPr lang="en-US" dirty="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298450" marR="0" lvl="0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Tx/>
              <a:buChar char="-"/>
            </a:pPr>
            <a:endParaRPr lang="en-US" b="0" i="0" u="none" strike="noStrike" cap="none" dirty="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298450" marR="0" lvl="0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Tx/>
              <a:buChar char="-"/>
            </a:pPr>
            <a:r>
              <a:rPr lang="en-US" dirty="0">
                <a:latin typeface="Montserrat Medium"/>
                <a:ea typeface="Montserrat Medium"/>
                <a:cs typeface="Montserrat Medium"/>
                <a:sym typeface="Montserrat Medium"/>
              </a:rPr>
              <a:t>P</a:t>
            </a:r>
            <a:r>
              <a:rPr lang="en-US" b="0" i="0" u="none" strike="noStrike" cap="none" dirty="0">
                <a:latin typeface="Montserrat Medium"/>
                <a:ea typeface="Montserrat Medium"/>
                <a:cs typeface="Montserrat Medium"/>
                <a:sym typeface="Montserrat Medium"/>
              </a:rPr>
              <a:t>rivate 10G </a:t>
            </a:r>
            <a:r>
              <a:rPr lang="en-US" b="0" i="0" u="sng" strike="noStrike" cap="none" dirty="0">
                <a:latin typeface="Montserrat Medium"/>
                <a:ea typeface="Montserrat Medium"/>
                <a:cs typeface="Montserrat Medium"/>
                <a:sym typeface="Montserrat Medium"/>
              </a:rPr>
              <a:t>dedicated</a:t>
            </a:r>
            <a:r>
              <a:rPr lang="en-US" b="0" i="0" u="none" strike="noStrike" cap="none" dirty="0">
                <a:latin typeface="Montserrat Medium"/>
                <a:ea typeface="Montserrat Medium"/>
                <a:cs typeface="Montserrat Medium"/>
                <a:sym typeface="Montserrat Medium"/>
              </a:rPr>
              <a:t> connections to ANY service provider at major peering points</a:t>
            </a:r>
          </a:p>
        </p:txBody>
      </p:sp>
      <p:pic>
        <p:nvPicPr>
          <p:cNvPr id="257" name="Google Shape;257;g2cfc4581078_0_189" descr="A close-up of a computer scree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16568" y="3686436"/>
            <a:ext cx="8332891" cy="2933583"/>
          </a:xfrm>
          <a:prstGeom prst="rect">
            <a:avLst/>
          </a:prstGeom>
          <a:noFill/>
          <a:ln>
            <a:noFill/>
          </a:ln>
        </p:spPr>
      </p:pic>
      <p:sp useBgFill="1">
        <p:nvSpPr>
          <p:cNvPr id="2" name="TextBox 1">
            <a:extLst>
              <a:ext uri="{FF2B5EF4-FFF2-40B4-BE49-F238E27FC236}">
                <a16:creationId xmlns:a16="http://schemas.microsoft.com/office/drawing/2014/main" id="{E347EC34-2814-A3AC-C594-6BA65FDE436C}"/>
              </a:ext>
            </a:extLst>
          </p:cNvPr>
          <p:cNvSpPr txBox="1"/>
          <p:nvPr/>
        </p:nvSpPr>
        <p:spPr>
          <a:xfrm>
            <a:off x="322217" y="627701"/>
            <a:ext cx="7268309" cy="1138773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Montserrat SemiBold" pitchFamily="2" charset="77"/>
              </a:rPr>
              <a:t>Internet2 Rapid Private Interconnect</a:t>
            </a:r>
          </a:p>
          <a:p>
            <a:r>
              <a:rPr lang="en-US" sz="4000" b="1" dirty="0">
                <a:solidFill>
                  <a:srgbClr val="FFC000"/>
                </a:solidFill>
                <a:latin typeface="Montserrat SemiBold" pitchFamily="2" charset="77"/>
              </a:rPr>
              <a:t>I2RPI</a:t>
            </a:r>
            <a:endParaRPr lang="en-US" sz="3200" b="1" dirty="0">
              <a:solidFill>
                <a:srgbClr val="FFC000"/>
              </a:solidFill>
              <a:latin typeface="Montserrat SemiBold" pitchFamily="2" charset="7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FEFC07-2E74-E596-7AB8-E95FFDA928B0}"/>
              </a:ext>
            </a:extLst>
          </p:cNvPr>
          <p:cNvSpPr txBox="1"/>
          <p:nvPr/>
        </p:nvSpPr>
        <p:spPr>
          <a:xfrm>
            <a:off x="322217" y="95841"/>
            <a:ext cx="8128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Montserrat SemiBold" pitchFamily="2" charset="77"/>
              </a:rPr>
              <a:t>Flexible Connections to Any Provider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2cfc4581078_0_198"/>
          <p:cNvSpPr txBox="1"/>
          <p:nvPr/>
        </p:nvSpPr>
        <p:spPr>
          <a:xfrm>
            <a:off x="10910559" y="237981"/>
            <a:ext cx="738900" cy="5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600" tIns="60925" rIns="121900" bIns="97525" anchor="b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66" name="Google Shape;266;g2cfc4581078_0_198"/>
          <p:cNvSpPr/>
          <p:nvPr/>
        </p:nvSpPr>
        <p:spPr>
          <a:xfrm>
            <a:off x="216273" y="1675995"/>
            <a:ext cx="4167580" cy="4659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2800" b="0" i="0" u="none" strike="noStrike" cap="none" dirty="0">
                <a:latin typeface="Montserrat Medium"/>
                <a:ea typeface="Montserrat Medium"/>
                <a:cs typeface="Montserrat Medium"/>
                <a:sym typeface="Montserrat Medium"/>
              </a:rPr>
              <a:t>                 can be used to provide private direct connects to any provider with some examples being 10G connections to SIP service providers, esports exchanges or other cloud providers. </a:t>
            </a:r>
            <a:endParaRPr sz="4000" b="0" i="0" u="none" strike="noStrike" cap="none" dirty="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267" name="Google Shape;267;g2cfc4581078_0_198" descr="A map of the united states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r="2718" b="4889"/>
          <a:stretch/>
        </p:blipFill>
        <p:spPr>
          <a:xfrm>
            <a:off x="4173415" y="1675995"/>
            <a:ext cx="7661057" cy="450640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59B6183-D721-D041-83B5-2B66AD58D06C}"/>
              </a:ext>
            </a:extLst>
          </p:cNvPr>
          <p:cNvSpPr txBox="1"/>
          <p:nvPr/>
        </p:nvSpPr>
        <p:spPr>
          <a:xfrm>
            <a:off x="181681" y="50234"/>
            <a:ext cx="60831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Montserrat SemiBold" pitchFamily="2" charset="77"/>
              </a:rPr>
              <a:t>Nationwide Connectivity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A608D3-F20A-8EFF-B5F4-8831AAF85BD1}"/>
              </a:ext>
            </a:extLst>
          </p:cNvPr>
          <p:cNvSpPr txBox="1"/>
          <p:nvPr/>
        </p:nvSpPr>
        <p:spPr>
          <a:xfrm>
            <a:off x="181681" y="1020568"/>
            <a:ext cx="7268309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Montserrat SemiBold" pitchFamily="2" charset="77"/>
              </a:rPr>
              <a:t>Internet2 Rapid Private Interconnect</a:t>
            </a:r>
          </a:p>
          <a:p>
            <a:r>
              <a:rPr lang="en-US" sz="4000" b="1" dirty="0">
                <a:solidFill>
                  <a:srgbClr val="FFC000"/>
                </a:solidFill>
                <a:latin typeface="Montserrat SemiBold" pitchFamily="2" charset="77"/>
              </a:rPr>
              <a:t>I2RPI</a:t>
            </a:r>
            <a:endParaRPr lang="en-US" sz="3200" b="1" dirty="0">
              <a:solidFill>
                <a:srgbClr val="FFC000"/>
              </a:solidFill>
              <a:latin typeface="Montserrat SemiBold" pitchFamily="2" charset="77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1ff4be5c94d_0_136"/>
          <p:cNvSpPr txBox="1"/>
          <p:nvPr/>
        </p:nvSpPr>
        <p:spPr>
          <a:xfrm>
            <a:off x="429986" y="1230183"/>
            <a:ext cx="11332028" cy="1456267"/>
          </a:xfrm>
          <a:prstGeom prst="rect">
            <a:avLst/>
          </a:prstGeom>
          <a:effectLst/>
        </p:spPr>
        <p:txBody>
          <a:bodyPr spcFirstLastPara="1" vert="horz" lIns="91440" tIns="45720" rIns="91440" bIns="45720" rtlCol="0" anchor="ctr" anchorCtr="0">
            <a:normAutofit fontScale="92500"/>
          </a:bodyPr>
          <a:lstStyle/>
          <a:p>
            <a:pPr marL="121917" marR="0" lvl="0" indent="0" algn="ctr">
              <a:spcBef>
                <a:spcPct val="0"/>
              </a:spcBef>
              <a:spcAft>
                <a:spcPts val="600"/>
              </a:spcAft>
            </a:pPr>
            <a:r>
              <a:rPr lang="en-US" sz="4800" b="1" kern="1200" cap="all" dirty="0">
                <a:ln w="3175" cmpd="sng">
                  <a:noFill/>
                </a:ln>
                <a:effectLst/>
                <a:latin typeface="Montserrat" pitchFamily="2" charset="77"/>
                <a:ea typeface="+mj-ea"/>
                <a:cs typeface="+mj-cs"/>
              </a:rPr>
              <a:t>Why, HOW, AND WHEN to use I2CC</a:t>
            </a:r>
          </a:p>
        </p:txBody>
      </p:sp>
    </p:spTree>
    <p:extLst>
      <p:ext uri="{BB962C8B-B14F-4D97-AF65-F5344CB8AC3E}">
        <p14:creationId xmlns:p14="http://schemas.microsoft.com/office/powerpoint/2010/main" val="3067696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44"/>
          <p:cNvSpPr txBox="1"/>
          <p:nvPr/>
        </p:nvSpPr>
        <p:spPr>
          <a:xfrm>
            <a:off x="718458" y="1151467"/>
            <a:ext cx="10131425" cy="3649133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285750" indent="-285750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sz="3200" dirty="0">
                <a:latin typeface="Montserrat Medium" pitchFamily="2" charset="77"/>
              </a:rPr>
              <a:t>Boost Network Performance</a:t>
            </a:r>
          </a:p>
          <a:p>
            <a:pPr marL="285750" indent="-285750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sz="3200" dirty="0">
                <a:latin typeface="Montserrat Medium" pitchFamily="2" charset="77"/>
              </a:rPr>
              <a:t>Architect for Resiliency</a:t>
            </a:r>
          </a:p>
          <a:p>
            <a:pPr marL="285750" indent="-285750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sz="3200" dirty="0">
                <a:latin typeface="Montserrat Medium" pitchFamily="2" charset="77"/>
              </a:rPr>
              <a:t>Simplify Connectivity</a:t>
            </a:r>
          </a:p>
          <a:p>
            <a:pPr marL="285750" indent="-285750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sz="3200" dirty="0">
                <a:latin typeface="Montserrat Medium" pitchFamily="2" charset="77"/>
              </a:rPr>
              <a:t>Better Supportability</a:t>
            </a:r>
          </a:p>
          <a:p>
            <a:pPr marL="285750" indent="-285750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sz="3200" dirty="0">
                <a:latin typeface="Montserrat Medium" pitchFamily="2" charset="77"/>
              </a:rPr>
              <a:t>Reduce Costs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46855D8-9A43-A9EF-DA62-D85C8DF34DD0}"/>
              </a:ext>
            </a:extLst>
          </p:cNvPr>
          <p:cNvSpPr txBox="1"/>
          <p:nvPr/>
        </p:nvSpPr>
        <p:spPr>
          <a:xfrm>
            <a:off x="181681" y="50234"/>
            <a:ext cx="81894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Montserrat SemiBold" pitchFamily="2" charset="77"/>
              </a:rPr>
              <a:t>Why, how, and when to use I2CC</a:t>
            </a:r>
          </a:p>
        </p:txBody>
      </p:sp>
      <p:pic>
        <p:nvPicPr>
          <p:cNvPr id="6" name="Graphic 5" descr="Rocket with solid fill">
            <a:extLst>
              <a:ext uri="{FF2B5EF4-FFF2-40B4-BE49-F238E27FC236}">
                <a16:creationId xmlns:a16="http://schemas.microsoft.com/office/drawing/2014/main" id="{91786E16-9BE6-1B62-6039-AF4B2555E5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69627" y="1469571"/>
            <a:ext cx="1240971" cy="1240971"/>
          </a:xfrm>
          <a:prstGeom prst="rect">
            <a:avLst/>
          </a:prstGeom>
        </p:spPr>
      </p:pic>
      <p:pic>
        <p:nvPicPr>
          <p:cNvPr id="8" name="Graphic 7" descr="Money with solid fill">
            <a:extLst>
              <a:ext uri="{FF2B5EF4-FFF2-40B4-BE49-F238E27FC236}">
                <a16:creationId xmlns:a16="http://schemas.microsoft.com/office/drawing/2014/main" id="{126782EF-2AC9-C202-B192-B8B66B143B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64084" y="3037114"/>
            <a:ext cx="1611086" cy="1611086"/>
          </a:xfrm>
          <a:prstGeom prst="rect">
            <a:avLst/>
          </a:prstGeom>
        </p:spPr>
      </p:pic>
      <p:pic>
        <p:nvPicPr>
          <p:cNvPr id="10" name="Graphic 9" descr="Social network with solid fill">
            <a:extLst>
              <a:ext uri="{FF2B5EF4-FFF2-40B4-BE49-F238E27FC236}">
                <a16:creationId xmlns:a16="http://schemas.microsoft.com/office/drawing/2014/main" id="{C4F8374C-D6CE-4A8A-0FE7-F356ABEFEA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175170" y="2231571"/>
            <a:ext cx="1611086" cy="1611086"/>
          </a:xfrm>
          <a:prstGeom prst="rect">
            <a:avLst/>
          </a:prstGeom>
        </p:spPr>
      </p:pic>
      <p:pic>
        <p:nvPicPr>
          <p:cNvPr id="12" name="Graphic 11" descr="Hero Female with solid fill">
            <a:extLst>
              <a:ext uri="{FF2B5EF4-FFF2-40B4-BE49-F238E27FC236}">
                <a16:creationId xmlns:a16="http://schemas.microsoft.com/office/drawing/2014/main" id="{5A5F0702-7621-24C1-1FD5-82A2065B255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175170" y="3695700"/>
            <a:ext cx="1905000" cy="1905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45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472110" y="1277862"/>
            <a:ext cx="11247780" cy="430227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2985B1C-3949-CFBD-4BB9-DFF4B02C051C}"/>
              </a:ext>
            </a:extLst>
          </p:cNvPr>
          <p:cNvSpPr txBox="1"/>
          <p:nvPr/>
        </p:nvSpPr>
        <p:spPr>
          <a:xfrm>
            <a:off x="181681" y="50234"/>
            <a:ext cx="60831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Montserrat SemiBold" pitchFamily="2" charset="77"/>
              </a:rPr>
              <a:t>Reduce Costs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" name="Google Shape;348;p46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333986" y="1196219"/>
            <a:ext cx="11524028" cy="446556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6482D56-2D78-E23D-6929-F661D6F93E69}"/>
              </a:ext>
            </a:extLst>
          </p:cNvPr>
          <p:cNvSpPr txBox="1"/>
          <p:nvPr/>
        </p:nvSpPr>
        <p:spPr>
          <a:xfrm>
            <a:off x="181681" y="50234"/>
            <a:ext cx="60831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Montserrat SemiBold" pitchFamily="2" charset="77"/>
              </a:rPr>
              <a:t>Commercial Example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1ff4be5c94d_0_136"/>
          <p:cNvSpPr txBox="1"/>
          <p:nvPr/>
        </p:nvSpPr>
        <p:spPr>
          <a:xfrm>
            <a:off x="1030287" y="1221218"/>
            <a:ext cx="10131425" cy="1456267"/>
          </a:xfrm>
          <a:prstGeom prst="rect">
            <a:avLst/>
          </a:prstGeom>
          <a:effectLst/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121917" marR="0" lvl="0" indent="0" algn="ctr">
              <a:spcBef>
                <a:spcPct val="0"/>
              </a:spcBef>
              <a:spcAft>
                <a:spcPts val="600"/>
              </a:spcAft>
            </a:pPr>
            <a:r>
              <a:rPr lang="en-US" sz="4800" b="1" kern="1200" cap="all" dirty="0">
                <a:ln w="3175" cmpd="sng">
                  <a:noFill/>
                </a:ln>
                <a:effectLst/>
                <a:latin typeface="Montserrat" pitchFamily="2" charset="77"/>
                <a:ea typeface="+mj-ea"/>
                <a:cs typeface="+mj-cs"/>
              </a:rPr>
              <a:t>Hybrid and Multicloud</a:t>
            </a:r>
          </a:p>
        </p:txBody>
      </p:sp>
      <p:pic>
        <p:nvPicPr>
          <p:cNvPr id="2" name="Graphic 1" descr="Rocket with solid fill">
            <a:extLst>
              <a:ext uri="{FF2B5EF4-FFF2-40B4-BE49-F238E27FC236}">
                <a16:creationId xmlns:a16="http://schemas.microsoft.com/office/drawing/2014/main" id="{B1389A35-EE03-617D-8044-D665541A47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16474" y="2458153"/>
            <a:ext cx="1240971" cy="1240971"/>
          </a:xfrm>
          <a:prstGeom prst="rect">
            <a:avLst/>
          </a:prstGeom>
        </p:spPr>
      </p:pic>
      <p:pic>
        <p:nvPicPr>
          <p:cNvPr id="3" name="Graphic 2" descr="Money with solid fill">
            <a:extLst>
              <a:ext uri="{FF2B5EF4-FFF2-40B4-BE49-F238E27FC236}">
                <a16:creationId xmlns:a16="http://schemas.microsoft.com/office/drawing/2014/main" id="{E22540EE-79FC-83BE-773D-5E5801FB161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10931" y="4025696"/>
            <a:ext cx="1611086" cy="1611086"/>
          </a:xfrm>
          <a:prstGeom prst="rect">
            <a:avLst/>
          </a:prstGeom>
        </p:spPr>
      </p:pic>
      <p:pic>
        <p:nvPicPr>
          <p:cNvPr id="4" name="Graphic 3" descr="Social network with solid fill">
            <a:extLst>
              <a:ext uri="{FF2B5EF4-FFF2-40B4-BE49-F238E27FC236}">
                <a16:creationId xmlns:a16="http://schemas.microsoft.com/office/drawing/2014/main" id="{07B79D9E-E2E0-E841-3B43-C99CE369B3C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722017" y="3220153"/>
            <a:ext cx="1611086" cy="1611086"/>
          </a:xfrm>
          <a:prstGeom prst="rect">
            <a:avLst/>
          </a:prstGeom>
        </p:spPr>
      </p:pic>
      <p:pic>
        <p:nvPicPr>
          <p:cNvPr id="5" name="Graphic 4" descr="Hero Female with solid fill">
            <a:extLst>
              <a:ext uri="{FF2B5EF4-FFF2-40B4-BE49-F238E27FC236}">
                <a16:creationId xmlns:a16="http://schemas.microsoft.com/office/drawing/2014/main" id="{7B5AE60A-8971-4627-3FFC-EE20BE284BA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722017" y="4684282"/>
            <a:ext cx="1905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7047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47"/>
          <p:cNvPicPr preferRelativeResize="0"/>
          <p:nvPr/>
        </p:nvPicPr>
        <p:blipFill>
          <a:blip r:embed="rId3"/>
          <a:srcRect/>
          <a:stretch/>
        </p:blipFill>
        <p:spPr>
          <a:xfrm>
            <a:off x="457200" y="802614"/>
            <a:ext cx="11266713" cy="575648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DF6AA80-9B90-FFDB-8520-3C4652EF497B}"/>
              </a:ext>
            </a:extLst>
          </p:cNvPr>
          <p:cNvSpPr txBox="1"/>
          <p:nvPr/>
        </p:nvSpPr>
        <p:spPr>
          <a:xfrm>
            <a:off x="181681" y="50234"/>
            <a:ext cx="69702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Montserrat SemiBold" pitchFamily="2" charset="77"/>
              </a:rPr>
              <a:t>Monthly Expense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0" name="Google Shape;360;p48"/>
          <p:cNvPicPr preferRelativeResize="0"/>
          <p:nvPr/>
        </p:nvPicPr>
        <p:blipFill rotWithShape="1">
          <a:blip r:embed="rId3"/>
          <a:srcRect b="9556"/>
          <a:stretch/>
        </p:blipFill>
        <p:spPr>
          <a:xfrm>
            <a:off x="241905" y="1087362"/>
            <a:ext cx="11708189" cy="423575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1FCC1FE-8A8E-FEA1-1E69-58F642002E9E}"/>
              </a:ext>
            </a:extLst>
          </p:cNvPr>
          <p:cNvSpPr txBox="1"/>
          <p:nvPr/>
        </p:nvSpPr>
        <p:spPr>
          <a:xfrm>
            <a:off x="181681" y="50234"/>
            <a:ext cx="60831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Montserrat SemiBold" pitchFamily="2" charset="77"/>
              </a:rPr>
              <a:t>I2CC Monthly Savings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C4B0E4-D521-0F84-54E6-E8DCA6272688}"/>
              </a:ext>
            </a:extLst>
          </p:cNvPr>
          <p:cNvSpPr txBox="1"/>
          <p:nvPr/>
        </p:nvSpPr>
        <p:spPr>
          <a:xfrm>
            <a:off x="2982687" y="5323114"/>
            <a:ext cx="6323760" cy="584775"/>
          </a:xfrm>
          <a:prstGeom prst="rect">
            <a:avLst/>
          </a:prstGeom>
          <a:solidFill>
            <a:schemeClr val="bg1">
              <a:lumMod val="50000"/>
              <a:lumOff val="50000"/>
              <a:alpha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Montserrat SemiBold" pitchFamily="2" charset="77"/>
              </a:rPr>
              <a:t>Total monthly saving: </a:t>
            </a:r>
            <a:r>
              <a:rPr lang="en-US" sz="3200" b="1" dirty="0">
                <a:solidFill>
                  <a:srgbClr val="00B050"/>
                </a:solidFill>
                <a:latin typeface="Montserrat SemiBold" pitchFamily="2" charset="77"/>
              </a:rPr>
              <a:t>$5,624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1ff4be5c94d_0_136"/>
          <p:cNvSpPr txBox="1"/>
          <p:nvPr/>
        </p:nvSpPr>
        <p:spPr>
          <a:xfrm>
            <a:off x="435429" y="1221218"/>
            <a:ext cx="11332028" cy="1456267"/>
          </a:xfrm>
          <a:prstGeom prst="rect">
            <a:avLst/>
          </a:prstGeom>
          <a:effectLst/>
        </p:spPr>
        <p:txBody>
          <a:bodyPr spcFirstLastPara="1" vert="horz" lIns="91440" tIns="45720" rIns="91440" bIns="45720" rtlCol="0" anchor="ctr" anchorCtr="0">
            <a:normAutofit fontScale="92500" lnSpcReduction="10000"/>
          </a:bodyPr>
          <a:lstStyle/>
          <a:p>
            <a:pPr marL="121917" marR="0" lvl="0" indent="0" algn="ctr">
              <a:spcBef>
                <a:spcPct val="0"/>
              </a:spcBef>
              <a:spcAft>
                <a:spcPts val="600"/>
              </a:spcAft>
            </a:pPr>
            <a:r>
              <a:rPr lang="en-US" sz="4800" b="1" kern="1200" cap="all" dirty="0">
                <a:ln w="3175" cmpd="sng">
                  <a:noFill/>
                </a:ln>
                <a:effectLst/>
                <a:latin typeface="Montserrat" pitchFamily="2" charset="77"/>
                <a:ea typeface="+mj-ea"/>
                <a:cs typeface="+mj-cs"/>
              </a:rPr>
              <a:t>Insight Console</a:t>
            </a:r>
          </a:p>
          <a:p>
            <a:pPr marL="121917" marR="0" lvl="0" indent="0" algn="ctr">
              <a:spcBef>
                <a:spcPct val="0"/>
              </a:spcBef>
              <a:spcAft>
                <a:spcPts val="600"/>
              </a:spcAft>
            </a:pPr>
            <a:r>
              <a:rPr lang="en-US" sz="4800" b="1" kern="1200" cap="all" dirty="0">
                <a:ln w="3175" cmpd="sng">
                  <a:noFill/>
                </a:ln>
                <a:effectLst/>
                <a:latin typeface="Montserrat" pitchFamily="2" charset="77"/>
                <a:ea typeface="+mj-ea"/>
                <a:cs typeface="+mj-cs"/>
              </a:rPr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10962698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18;g2cfc4581078_0_220">
            <a:extLst>
              <a:ext uri="{FF2B5EF4-FFF2-40B4-BE49-F238E27FC236}">
                <a16:creationId xmlns:a16="http://schemas.microsoft.com/office/drawing/2014/main" id="{3A25360C-AF7F-BCCB-4461-BF05B3BC110E}"/>
              </a:ext>
            </a:extLst>
          </p:cNvPr>
          <p:cNvSpPr txBox="1"/>
          <p:nvPr/>
        </p:nvSpPr>
        <p:spPr>
          <a:xfrm>
            <a:off x="181155" y="652440"/>
            <a:ext cx="11844068" cy="5967579"/>
          </a:xfrm>
          <a:prstGeom prst="rect">
            <a:avLst/>
          </a:prstGeom>
          <a:solidFill>
            <a:schemeClr val="tx1">
              <a:lumMod val="85000"/>
              <a:alpha val="33040"/>
            </a:schemeClr>
          </a:solidFill>
          <a:ln>
            <a:noFill/>
          </a:ln>
        </p:spPr>
        <p:txBody>
          <a:bodyPr spcFirstLastPara="1" wrap="square" lIns="91440" tIns="91440" rIns="91440" bIns="91440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latin typeface="Montserrat Light" pitchFamily="2" charset="77"/>
                <a:ea typeface="Lexend SemiBold"/>
                <a:cs typeface="Lexend SemiBold"/>
                <a:sym typeface="Lexend SemiBold"/>
              </a:rPr>
              <a:t>Sections covered</a:t>
            </a: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sz="2400" dirty="0">
              <a:latin typeface="Montserrat Light" pitchFamily="2" charset="77"/>
              <a:ea typeface="Lexend SemiBold"/>
              <a:cs typeface="Lexend SemiBold"/>
              <a:sym typeface="Lexend SemiBold"/>
            </a:endParaRPr>
          </a:p>
          <a:p>
            <a:pPr marL="342900" marR="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1" u="sng" dirty="0">
                <a:latin typeface="Montserrat Light" pitchFamily="2" charset="77"/>
                <a:ea typeface="Lexend SemiBold"/>
                <a:cs typeface="Lexend SemiBold"/>
                <a:sym typeface="Lexend SemiBold"/>
              </a:rPr>
              <a:t>Community</a:t>
            </a:r>
            <a:r>
              <a:rPr lang="en-US" sz="2400" dirty="0">
                <a:latin typeface="Montserrat Light" pitchFamily="2" charset="77"/>
                <a:ea typeface="Lexend SemiBold"/>
                <a:cs typeface="Lexend SemiBold"/>
                <a:sym typeface="Lexend SemiBold"/>
              </a:rPr>
              <a:t> – Organize child organizations and add users</a:t>
            </a:r>
          </a:p>
          <a:p>
            <a:pPr marL="342900" marR="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1" u="sng" dirty="0">
                <a:latin typeface="Montserrat Light" pitchFamily="2" charset="77"/>
                <a:ea typeface="Lexend SemiBold"/>
                <a:cs typeface="Lexend SemiBold"/>
                <a:sym typeface="Lexend SemiBold"/>
              </a:rPr>
              <a:t>Interfaces</a:t>
            </a:r>
            <a:r>
              <a:rPr lang="en-US" sz="2400" dirty="0">
                <a:latin typeface="Montserrat Light" pitchFamily="2" charset="77"/>
                <a:ea typeface="Lexend SemiBold"/>
                <a:cs typeface="Lexend SemiBold"/>
                <a:sym typeface="Lexend SemiBold"/>
              </a:rPr>
              <a:t> – View interfaces or VLANs and delegate VLANs to other Orgs</a:t>
            </a:r>
          </a:p>
          <a:p>
            <a:pPr marL="342900" marR="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1" u="sng" dirty="0">
                <a:latin typeface="Montserrat Light" pitchFamily="2" charset="77"/>
                <a:ea typeface="Lexend SemiBold"/>
                <a:cs typeface="Lexend SemiBold"/>
                <a:sym typeface="Lexend SemiBold"/>
              </a:rPr>
              <a:t>Virtual Networks</a:t>
            </a:r>
            <a:r>
              <a:rPr lang="en-US" sz="2400" dirty="0">
                <a:latin typeface="Montserrat Light" pitchFamily="2" charset="77"/>
                <a:ea typeface="Lexend SemiBold"/>
                <a:cs typeface="Lexend SemiBold"/>
                <a:sym typeface="Lexend SemiBold"/>
              </a:rPr>
              <a:t> – Configure new connections/services</a:t>
            </a:r>
          </a:p>
          <a:p>
            <a:pPr marL="342900" marR="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1" u="sng" dirty="0">
                <a:latin typeface="Montserrat Light" pitchFamily="2" charset="77"/>
                <a:ea typeface="Lexend SemiBold"/>
                <a:cs typeface="Lexend SemiBold"/>
                <a:sym typeface="Lexend SemiBold"/>
              </a:rPr>
              <a:t>Looking Glass</a:t>
            </a:r>
            <a:r>
              <a:rPr lang="en-US" sz="2400" dirty="0">
                <a:latin typeface="Montserrat Light" pitchFamily="2" charset="77"/>
                <a:ea typeface="Lexend SemiBold"/>
                <a:cs typeface="Lexend SemiBold"/>
                <a:sym typeface="Lexend SemiBold"/>
              </a:rPr>
              <a:t> – Troubleshoot</a:t>
            </a:r>
          </a:p>
        </p:txBody>
      </p:sp>
      <p:sp>
        <p:nvSpPr>
          <p:cNvPr id="2" name="Google Shape;218;g2cfc4581078_0_220">
            <a:extLst>
              <a:ext uri="{FF2B5EF4-FFF2-40B4-BE49-F238E27FC236}">
                <a16:creationId xmlns:a16="http://schemas.microsoft.com/office/drawing/2014/main" id="{A12129EE-94DC-8082-6F53-A2270787EC1E}"/>
              </a:ext>
            </a:extLst>
          </p:cNvPr>
          <p:cNvSpPr txBox="1"/>
          <p:nvPr/>
        </p:nvSpPr>
        <p:spPr>
          <a:xfrm>
            <a:off x="0" y="0"/>
            <a:ext cx="7784100" cy="652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600" tIns="60925" rIns="121900" bIns="97525" anchor="b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latin typeface="Montserrat" pitchFamily="2" charset="77"/>
                <a:ea typeface="Lexend SemiBold"/>
                <a:cs typeface="Lexend SemiBold"/>
                <a:sym typeface="Lexend SemiBold"/>
              </a:rPr>
              <a:t>Internet2 Insight Console</a:t>
            </a:r>
            <a:endParaRPr sz="3200" b="1" dirty="0">
              <a:latin typeface="Montserrat" pitchFamily="2" charset="77"/>
              <a:ea typeface="Lexend SemiBold"/>
              <a:cs typeface="Lexend SemiBold"/>
              <a:sym typeface="Lexend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1424885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cfc4581078_0_220"/>
          <p:cNvSpPr txBox="1"/>
          <p:nvPr/>
        </p:nvSpPr>
        <p:spPr>
          <a:xfrm>
            <a:off x="10910559" y="237981"/>
            <a:ext cx="738900" cy="5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600" tIns="60925" rIns="121900" bIns="97525" anchor="b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  <a:latin typeface="Montserrat Medium" pitchFamily="2" charset="77"/>
              <a:sym typeface="Arial"/>
            </a:endParaRPr>
          </a:p>
        </p:txBody>
      </p:sp>
      <p:sp>
        <p:nvSpPr>
          <p:cNvPr id="218" name="Google Shape;218;g2cfc4581078_0_220"/>
          <p:cNvSpPr txBox="1"/>
          <p:nvPr/>
        </p:nvSpPr>
        <p:spPr>
          <a:xfrm>
            <a:off x="-190839" y="101272"/>
            <a:ext cx="10645131" cy="652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600" tIns="60925" rIns="121900" bIns="97525" anchor="b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latin typeface="Montserrat" pitchFamily="2" charset="77"/>
                <a:ea typeface="Lexend SemiBold"/>
                <a:cs typeface="Lexend SemiBold"/>
                <a:sym typeface="Lexend SemiBold"/>
              </a:rPr>
              <a:t>Internet2 Insight Console</a:t>
            </a: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A3A89267-5240-EE73-771F-A17E9DD1B6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3193" y="753712"/>
            <a:ext cx="9545614" cy="6025539"/>
          </a:xfrm>
          <a:prstGeom prst="rect">
            <a:avLst/>
          </a:prstGeom>
        </p:spPr>
      </p:pic>
      <p:sp>
        <p:nvSpPr>
          <p:cNvPr id="14" name="Up Arrow 13">
            <a:extLst>
              <a:ext uri="{FF2B5EF4-FFF2-40B4-BE49-F238E27FC236}">
                <a16:creationId xmlns:a16="http://schemas.microsoft.com/office/drawing/2014/main" id="{C9609680-E19C-B42C-3D85-72784FA56494}"/>
              </a:ext>
            </a:extLst>
          </p:cNvPr>
          <p:cNvSpPr/>
          <p:nvPr/>
        </p:nvSpPr>
        <p:spPr>
          <a:xfrm rot="19367282">
            <a:off x="10907232" y="1495521"/>
            <a:ext cx="264997" cy="1159934"/>
          </a:xfrm>
          <a:prstGeom prst="upArrow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AE407F4-DBBF-C46D-99F0-068147C5C0D9}"/>
              </a:ext>
            </a:extLst>
          </p:cNvPr>
          <p:cNvSpPr txBox="1"/>
          <p:nvPr/>
        </p:nvSpPr>
        <p:spPr>
          <a:xfrm>
            <a:off x="3919174" y="1533469"/>
            <a:ext cx="69342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u="sng" dirty="0">
                <a:solidFill>
                  <a:srgbClr val="FFFF00"/>
                </a:solidFill>
                <a:latin typeface="Montserrat" pitchFamily="2" charset="77"/>
                <a:ea typeface="Lexend SemiBold"/>
                <a:cs typeface="Lexend SemiBold"/>
                <a:sym typeface="Lexend SemiBold"/>
              </a:rPr>
              <a:t>https://console.internet2.edu</a:t>
            </a:r>
          </a:p>
        </p:txBody>
      </p:sp>
      <p:sp>
        <p:nvSpPr>
          <p:cNvPr id="21" name="Up Arrow 20">
            <a:extLst>
              <a:ext uri="{FF2B5EF4-FFF2-40B4-BE49-F238E27FC236}">
                <a16:creationId xmlns:a16="http://schemas.microsoft.com/office/drawing/2014/main" id="{CAA3972E-9B72-994E-5CBD-2E2BED35E8B5}"/>
              </a:ext>
            </a:extLst>
          </p:cNvPr>
          <p:cNvSpPr/>
          <p:nvPr/>
        </p:nvSpPr>
        <p:spPr>
          <a:xfrm rot="19367282">
            <a:off x="3458466" y="842827"/>
            <a:ext cx="264997" cy="889553"/>
          </a:xfrm>
          <a:prstGeom prst="upArrow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cfc4581078_0_233"/>
          <p:cNvSpPr txBox="1"/>
          <p:nvPr/>
        </p:nvSpPr>
        <p:spPr>
          <a:xfrm>
            <a:off x="10910559" y="237981"/>
            <a:ext cx="738900" cy="5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600" tIns="60925" rIns="121900" bIns="97525" anchor="b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  <a:latin typeface="Montserrat Medium" pitchFamily="2" charset="77"/>
              <a:sym typeface="Arial"/>
            </a:endParaRPr>
          </a:p>
        </p:txBody>
      </p:sp>
      <p:sp>
        <p:nvSpPr>
          <p:cNvPr id="227" name="Google Shape;227;g2cfc4581078_0_233"/>
          <p:cNvSpPr txBox="1"/>
          <p:nvPr/>
        </p:nvSpPr>
        <p:spPr>
          <a:xfrm>
            <a:off x="7279312" y="1074150"/>
            <a:ext cx="4525500" cy="31700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355600" algn="l" rtl="0">
              <a:spcBef>
                <a:spcPts val="0"/>
              </a:spcBef>
              <a:spcAft>
                <a:spcPts val="0"/>
              </a:spcAft>
              <a:buClr>
                <a:srgbClr val="FF6D01"/>
              </a:buClr>
              <a:buSzPts val="2000"/>
              <a:buChar char="●"/>
            </a:pPr>
            <a:r>
              <a:rPr lang="en-US" sz="2000" u="sng" dirty="0">
                <a:solidFill>
                  <a:srgbClr val="FFFF00"/>
                </a:solidFill>
                <a:latin typeface=""/>
              </a:rPr>
              <a:t>Access through your institution</a:t>
            </a:r>
            <a:r>
              <a:rPr lang="en-US" sz="2000" dirty="0">
                <a:solidFill>
                  <a:srgbClr val="FFFF00"/>
                </a:solidFill>
                <a:latin typeface=""/>
              </a:rPr>
              <a:t> is the preferred method.</a:t>
            </a:r>
            <a:endParaRPr sz="2000" dirty="0">
              <a:solidFill>
                <a:srgbClr val="FFFF00"/>
              </a:solidFill>
              <a:latin typeface=""/>
            </a:endParaRPr>
          </a:p>
          <a:p>
            <a:pPr marL="4572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rgbClr val="FFFF00"/>
              </a:solidFill>
              <a:latin typeface=""/>
            </a:endParaRPr>
          </a:p>
          <a:p>
            <a:pPr marL="457200" marR="0" lvl="0" indent="-355600" algn="l" rtl="0">
              <a:spcBef>
                <a:spcPts val="0"/>
              </a:spcBef>
              <a:spcAft>
                <a:spcPts val="0"/>
              </a:spcAft>
              <a:buClr>
                <a:srgbClr val="FF6D01"/>
              </a:buClr>
              <a:buSzPts val="2000"/>
              <a:buChar char="●"/>
            </a:pPr>
            <a:r>
              <a:rPr lang="en-US" sz="2000" dirty="0">
                <a:solidFill>
                  <a:srgbClr val="FFFF00"/>
                </a:solidFill>
                <a:latin typeface=""/>
              </a:rPr>
              <a:t>If your institution uses </a:t>
            </a:r>
            <a:r>
              <a:rPr lang="en-US" sz="2000" dirty="0" err="1">
                <a:solidFill>
                  <a:srgbClr val="FFFF00"/>
                </a:solidFill>
                <a:latin typeface=""/>
              </a:rPr>
              <a:t>Incommon</a:t>
            </a:r>
            <a:r>
              <a:rPr lang="en-US" sz="2000" dirty="0">
                <a:solidFill>
                  <a:srgbClr val="FFFF00"/>
                </a:solidFill>
                <a:latin typeface=""/>
              </a:rPr>
              <a:t> you’ll likely have the ability to sign in.</a:t>
            </a:r>
            <a:endParaRPr sz="2000" dirty="0">
              <a:solidFill>
                <a:srgbClr val="FFFF00"/>
              </a:solidFill>
              <a:latin typeface=""/>
            </a:endParaRPr>
          </a:p>
          <a:p>
            <a:pPr marL="4572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rgbClr val="FFFF00"/>
              </a:solidFill>
              <a:latin typeface=""/>
            </a:endParaRPr>
          </a:p>
          <a:p>
            <a:pPr marL="457200" marR="0" lvl="0" indent="-355600" algn="l" rtl="0">
              <a:spcBef>
                <a:spcPts val="0"/>
              </a:spcBef>
              <a:spcAft>
                <a:spcPts val="0"/>
              </a:spcAft>
              <a:buClr>
                <a:srgbClr val="FF6D01"/>
              </a:buClr>
              <a:buSzPts val="2000"/>
              <a:buChar char="●"/>
            </a:pPr>
            <a:r>
              <a:rPr lang="en-US" sz="2000" dirty="0">
                <a:solidFill>
                  <a:srgbClr val="FFFF00"/>
                </a:solidFill>
                <a:latin typeface=""/>
              </a:rPr>
              <a:t>You might need Internet2 to create or move your institution into the correct hierarchical tree structure.</a:t>
            </a:r>
            <a:endParaRPr sz="2000" dirty="0">
              <a:solidFill>
                <a:srgbClr val="FFFF00"/>
              </a:solidFill>
              <a:latin typeface=""/>
            </a:endParaRPr>
          </a:p>
        </p:txBody>
      </p:sp>
      <p:pic>
        <p:nvPicPr>
          <p:cNvPr id="228" name="Google Shape;228;g2cfc4581078_0_2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188" y="1074150"/>
            <a:ext cx="6855049" cy="5163775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g2cfc4581078_0_233"/>
          <p:cNvSpPr/>
          <p:nvPr/>
        </p:nvSpPr>
        <p:spPr>
          <a:xfrm>
            <a:off x="2329038" y="2739525"/>
            <a:ext cx="3087300" cy="7872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Montserrat Medium" pitchFamily="2" charset="77"/>
            </a:endParaRPr>
          </a:p>
        </p:txBody>
      </p:sp>
      <p:sp>
        <p:nvSpPr>
          <p:cNvPr id="230" name="Google Shape;230;g2cfc4581078_0_233"/>
          <p:cNvSpPr/>
          <p:nvPr/>
        </p:nvSpPr>
        <p:spPr>
          <a:xfrm rot="8856952">
            <a:off x="5295660" y="1968349"/>
            <a:ext cx="2362055" cy="235705"/>
          </a:xfrm>
          <a:prstGeom prst="rightArrow">
            <a:avLst>
              <a:gd name="adj1" fmla="val 50000"/>
              <a:gd name="adj2" fmla="val 100056"/>
            </a:avLst>
          </a:prstGeom>
          <a:solidFill>
            <a:srgbClr val="FFFF00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Montserrat Medium" pitchFamily="2" charset="77"/>
            </a:endParaRPr>
          </a:p>
        </p:txBody>
      </p:sp>
      <p:sp>
        <p:nvSpPr>
          <p:cNvPr id="2" name="Google Shape;218;g2cfc4581078_0_220">
            <a:extLst>
              <a:ext uri="{FF2B5EF4-FFF2-40B4-BE49-F238E27FC236}">
                <a16:creationId xmlns:a16="http://schemas.microsoft.com/office/drawing/2014/main" id="{2C391A73-A53F-0AA6-502F-C85E8288B20A}"/>
              </a:ext>
            </a:extLst>
          </p:cNvPr>
          <p:cNvSpPr txBox="1"/>
          <p:nvPr/>
        </p:nvSpPr>
        <p:spPr>
          <a:xfrm>
            <a:off x="0" y="0"/>
            <a:ext cx="7784100" cy="652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600" tIns="60925" rIns="121900" bIns="97525" anchor="b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buNone/>
              <a:defRPr sz="3200" b="1">
                <a:solidFill>
                  <a:schemeClr val="dk1"/>
                </a:solidFill>
                <a:latin typeface="Montserrat" pitchFamily="2" charset="77"/>
                <a:ea typeface="Lexend SemiBold"/>
                <a:cs typeface="Lexend SemiBold"/>
              </a:defRPr>
            </a:lvl1pPr>
          </a:lstStyle>
          <a:p>
            <a:r>
              <a:rPr lang="en-US" dirty="0">
                <a:solidFill>
                  <a:schemeClr val="tx1"/>
                </a:solidFill>
                <a:sym typeface="Lexend SemiBold"/>
              </a:rPr>
              <a:t>Internet2 Insight Console</a:t>
            </a:r>
            <a:endParaRPr dirty="0">
              <a:solidFill>
                <a:schemeClr val="tx1"/>
              </a:solidFill>
              <a:sym typeface="Lexend SemiBold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2d0dec50d16_0_0"/>
          <p:cNvSpPr txBox="1"/>
          <p:nvPr/>
        </p:nvSpPr>
        <p:spPr>
          <a:xfrm>
            <a:off x="10910559" y="237981"/>
            <a:ext cx="738900" cy="5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600" tIns="60925" rIns="121900" bIns="97525" anchor="b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  <a:latin typeface="Montserrat Medium" pitchFamily="2" charset="77"/>
              <a:sym typeface="Arial"/>
            </a:endParaRP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E2CBD0DB-B929-F8B1-DFA1-1B3C5AA0F6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1853" y="138050"/>
            <a:ext cx="6283067" cy="6181932"/>
          </a:xfrm>
          <a:prstGeom prst="rect">
            <a:avLst/>
          </a:prstGeom>
        </p:spPr>
      </p:pic>
      <p:sp>
        <p:nvSpPr>
          <p:cNvPr id="3" name="Google Shape;218;g2cfc4581078_0_220">
            <a:extLst>
              <a:ext uri="{FF2B5EF4-FFF2-40B4-BE49-F238E27FC236}">
                <a16:creationId xmlns:a16="http://schemas.microsoft.com/office/drawing/2014/main" id="{BE9940F4-97BF-4A4A-6F84-8A33E8F25BD3}"/>
              </a:ext>
            </a:extLst>
          </p:cNvPr>
          <p:cNvSpPr txBox="1"/>
          <p:nvPr/>
        </p:nvSpPr>
        <p:spPr>
          <a:xfrm>
            <a:off x="0" y="0"/>
            <a:ext cx="7784100" cy="652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600" tIns="60925" rIns="121900" bIns="97525" anchor="b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buNone/>
              <a:defRPr sz="3200" b="1">
                <a:solidFill>
                  <a:schemeClr val="dk1"/>
                </a:solidFill>
                <a:latin typeface="Montserrat" pitchFamily="2" charset="77"/>
                <a:ea typeface="Lexend SemiBold"/>
                <a:cs typeface="Lexend SemiBold"/>
              </a:defRPr>
            </a:lvl1pPr>
          </a:lstStyle>
          <a:p>
            <a:r>
              <a:rPr lang="en-US" dirty="0">
                <a:solidFill>
                  <a:schemeClr val="tx1"/>
                </a:solidFill>
                <a:sym typeface="Lexend SemiBold"/>
              </a:rPr>
              <a:t>Community</a:t>
            </a:r>
            <a:endParaRPr dirty="0">
              <a:solidFill>
                <a:schemeClr val="tx1"/>
              </a:solidFill>
              <a:sym typeface="Lexend SemiBold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E8FCEC-F68A-E405-B368-F0A2115F5E68}"/>
              </a:ext>
            </a:extLst>
          </p:cNvPr>
          <p:cNvSpPr txBox="1"/>
          <p:nvPr/>
        </p:nvSpPr>
        <p:spPr>
          <a:xfrm>
            <a:off x="400050" y="1034487"/>
            <a:ext cx="405726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Montserrat Light" pitchFamily="2" charset="77"/>
                <a:ea typeface="Lexend SemiBold"/>
                <a:cs typeface="Lexend SemiBold"/>
                <a:sym typeface="Lexend SemiBold"/>
              </a:rPr>
              <a:t>Organize child organizations and add users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8885006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2d0dec50d16_0_0"/>
          <p:cNvSpPr txBox="1"/>
          <p:nvPr/>
        </p:nvSpPr>
        <p:spPr>
          <a:xfrm>
            <a:off x="10910559" y="237981"/>
            <a:ext cx="738900" cy="5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600" tIns="60925" rIns="121900" bIns="97525" anchor="b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  <a:latin typeface="Montserrat Medium" pitchFamily="2" charset="77"/>
              <a:sym typeface="Arial"/>
            </a:endParaRPr>
          </a:p>
        </p:txBody>
      </p:sp>
      <p:sp>
        <p:nvSpPr>
          <p:cNvPr id="3" name="Google Shape;218;g2cfc4581078_0_220">
            <a:extLst>
              <a:ext uri="{FF2B5EF4-FFF2-40B4-BE49-F238E27FC236}">
                <a16:creationId xmlns:a16="http://schemas.microsoft.com/office/drawing/2014/main" id="{BE9940F4-97BF-4A4A-6F84-8A33E8F25BD3}"/>
              </a:ext>
            </a:extLst>
          </p:cNvPr>
          <p:cNvSpPr txBox="1"/>
          <p:nvPr/>
        </p:nvSpPr>
        <p:spPr>
          <a:xfrm>
            <a:off x="-200565" y="32169"/>
            <a:ext cx="3450431" cy="652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600" tIns="60925" rIns="121900" bIns="97525" anchor="b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buNone/>
              <a:defRPr sz="3200" b="1">
                <a:solidFill>
                  <a:schemeClr val="dk1"/>
                </a:solidFill>
                <a:latin typeface="Montserrat" pitchFamily="2" charset="77"/>
                <a:ea typeface="Lexend SemiBold"/>
                <a:cs typeface="Lexend SemiBold"/>
              </a:defRPr>
            </a:lvl1pPr>
          </a:lstStyle>
          <a:p>
            <a:r>
              <a:rPr lang="en-US" dirty="0">
                <a:solidFill>
                  <a:schemeClr val="tx1"/>
                </a:solidFill>
                <a:sym typeface="Lexend SemiBold"/>
              </a:rPr>
              <a:t>Interfaces</a:t>
            </a:r>
            <a:endParaRPr dirty="0">
              <a:solidFill>
                <a:schemeClr val="tx1"/>
              </a:solidFill>
              <a:sym typeface="Lexend SemiBold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E8FCEC-F68A-E405-B368-F0A2115F5E68}"/>
              </a:ext>
            </a:extLst>
          </p:cNvPr>
          <p:cNvSpPr txBox="1"/>
          <p:nvPr/>
        </p:nvSpPr>
        <p:spPr>
          <a:xfrm>
            <a:off x="167180" y="5548588"/>
            <a:ext cx="1178956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Montserrat Light" pitchFamily="2" charset="77"/>
                <a:ea typeface="Lexend SemiBold"/>
                <a:cs typeface="Lexend SemiBold"/>
                <a:sym typeface="Lexend SemiBold"/>
              </a:rPr>
              <a:t>View interfaces or VLANs and delegate VLANs to other organizations</a:t>
            </a:r>
            <a:endParaRPr lang="en-US" sz="3200" dirty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8059024D-3B01-672A-7B50-577C4642B7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9866" y="237981"/>
            <a:ext cx="8542084" cy="5195566"/>
          </a:xfrm>
          <a:prstGeom prst="rect">
            <a:avLst/>
          </a:prstGeom>
        </p:spPr>
      </p:pic>
      <p:sp>
        <p:nvSpPr>
          <p:cNvPr id="8" name="Up Arrow 7">
            <a:extLst>
              <a:ext uri="{FF2B5EF4-FFF2-40B4-BE49-F238E27FC236}">
                <a16:creationId xmlns:a16="http://schemas.microsoft.com/office/drawing/2014/main" id="{91032102-DABC-C3AE-024C-7E7582CDEA0D}"/>
              </a:ext>
            </a:extLst>
          </p:cNvPr>
          <p:cNvSpPr/>
          <p:nvPr/>
        </p:nvSpPr>
        <p:spPr>
          <a:xfrm rot="17942591">
            <a:off x="6892000" y="959863"/>
            <a:ext cx="264997" cy="1159934"/>
          </a:xfrm>
          <a:prstGeom prst="upArrow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Up Arrow 8">
            <a:extLst>
              <a:ext uri="{FF2B5EF4-FFF2-40B4-BE49-F238E27FC236}">
                <a16:creationId xmlns:a16="http://schemas.microsoft.com/office/drawing/2014/main" id="{D01C7230-6BAD-71A8-D193-8F36FD498B7A}"/>
              </a:ext>
            </a:extLst>
          </p:cNvPr>
          <p:cNvSpPr/>
          <p:nvPr/>
        </p:nvSpPr>
        <p:spPr>
          <a:xfrm rot="17942591">
            <a:off x="6892000" y="1840620"/>
            <a:ext cx="264997" cy="1159934"/>
          </a:xfrm>
          <a:prstGeom prst="upArrow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5B806838-751F-43F6-B7DC-C358AF223F64}"/>
                  </a:ext>
                </a:extLst>
              </p14:cNvPr>
              <p14:cNvContentPartPr/>
              <p14:nvPr/>
            </p14:nvContentPartPr>
            <p14:xfrm>
              <a:off x="5602600" y="1101713"/>
              <a:ext cx="807840" cy="1008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5B806838-751F-43F6-B7DC-C358AF223F6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548600" y="994073"/>
                <a:ext cx="915480" cy="22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4A3E8286-2039-2347-9DFC-C829F730FADC}"/>
                  </a:ext>
                </a:extLst>
              </p14:cNvPr>
              <p14:cNvContentPartPr/>
              <p14:nvPr/>
            </p14:nvContentPartPr>
            <p14:xfrm rot="21297112">
              <a:off x="5522032" y="2000333"/>
              <a:ext cx="888120" cy="4572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4A3E8286-2039-2347-9DFC-C829F730FAD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 rot="21297112">
                <a:off x="5468392" y="1892693"/>
                <a:ext cx="995760" cy="261360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Up-Down Arrow 13">
            <a:extLst>
              <a:ext uri="{FF2B5EF4-FFF2-40B4-BE49-F238E27FC236}">
                <a16:creationId xmlns:a16="http://schemas.microsoft.com/office/drawing/2014/main" id="{6D19A413-1018-BE32-C021-05A469C8A6B7}"/>
              </a:ext>
            </a:extLst>
          </p:cNvPr>
          <p:cNvSpPr/>
          <p:nvPr/>
        </p:nvSpPr>
        <p:spPr>
          <a:xfrm rot="19721573">
            <a:off x="6413212" y="3324021"/>
            <a:ext cx="285750" cy="1431998"/>
          </a:xfrm>
          <a:prstGeom prst="upDownArrow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0218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cfc4581078_0_220"/>
          <p:cNvSpPr txBox="1"/>
          <p:nvPr/>
        </p:nvSpPr>
        <p:spPr>
          <a:xfrm>
            <a:off x="10910559" y="237981"/>
            <a:ext cx="738900" cy="5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600" tIns="60925" rIns="121900" bIns="97525" anchor="b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  <a:latin typeface="Montserrat Medium" pitchFamily="2" charset="77"/>
              <a:sym typeface="Arial"/>
            </a:endParaRPr>
          </a:p>
        </p:txBody>
      </p:sp>
      <p:sp>
        <p:nvSpPr>
          <p:cNvPr id="218" name="Google Shape;218;g2cfc4581078_0_220"/>
          <p:cNvSpPr txBox="1"/>
          <p:nvPr/>
        </p:nvSpPr>
        <p:spPr>
          <a:xfrm>
            <a:off x="0" y="0"/>
            <a:ext cx="7784100" cy="652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600" tIns="60925" rIns="121900" bIns="97525" anchor="b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latin typeface="Montserrat" pitchFamily="2" charset="77"/>
                <a:ea typeface="Lexend SemiBold"/>
                <a:cs typeface="Lexend SemiBold"/>
                <a:sym typeface="Lexend SemiBold"/>
              </a:rPr>
              <a:t>VIRTUAL NETWORKS</a:t>
            </a:r>
            <a:endParaRPr sz="3200" b="1" dirty="0">
              <a:latin typeface="Montserrat" pitchFamily="2" charset="77"/>
              <a:ea typeface="Lexend SemiBold"/>
              <a:cs typeface="Lexend SemiBold"/>
              <a:sym typeface="Lexend SemiBold"/>
            </a:endParaRP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33B38E98-22C6-54CF-2F8E-5044AEDA371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3521"/>
          <a:stretch/>
        </p:blipFill>
        <p:spPr>
          <a:xfrm>
            <a:off x="2616483" y="652440"/>
            <a:ext cx="6959034" cy="6167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7773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1ff4be5c94d_0_136"/>
          <p:cNvSpPr txBox="1"/>
          <p:nvPr/>
        </p:nvSpPr>
        <p:spPr>
          <a:xfrm>
            <a:off x="435429" y="1221218"/>
            <a:ext cx="11332028" cy="1456267"/>
          </a:xfrm>
          <a:prstGeom prst="rect">
            <a:avLst/>
          </a:prstGeom>
          <a:effectLst/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121917" marR="0" lvl="0" indent="0" algn="ctr">
              <a:spcBef>
                <a:spcPct val="0"/>
              </a:spcBef>
              <a:spcAft>
                <a:spcPts val="600"/>
              </a:spcAft>
            </a:pPr>
            <a:r>
              <a:rPr lang="en-US" sz="4800" b="1" kern="1200" cap="all" dirty="0">
                <a:ln w="3175" cmpd="sng">
                  <a:noFill/>
                </a:ln>
                <a:effectLst/>
                <a:latin typeface="Montserrat" pitchFamily="2" charset="77"/>
                <a:ea typeface="+mj-ea"/>
                <a:cs typeface="+mj-cs"/>
              </a:rPr>
              <a:t>Networking Components</a:t>
            </a:r>
          </a:p>
        </p:txBody>
      </p:sp>
    </p:spTree>
    <p:extLst>
      <p:ext uri="{BB962C8B-B14F-4D97-AF65-F5344CB8AC3E}">
        <p14:creationId xmlns:p14="http://schemas.microsoft.com/office/powerpoint/2010/main" val="11077182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46855D8-9A43-A9EF-DA62-D85C8DF34DD0}"/>
              </a:ext>
            </a:extLst>
          </p:cNvPr>
          <p:cNvSpPr txBox="1"/>
          <p:nvPr/>
        </p:nvSpPr>
        <p:spPr>
          <a:xfrm>
            <a:off x="181681" y="50234"/>
            <a:ext cx="81894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Montserrat SemiBold" pitchFamily="2" charset="77"/>
              </a:rPr>
              <a:t>Hybrid</a:t>
            </a:r>
          </a:p>
        </p:txBody>
      </p:sp>
      <p:pic>
        <p:nvPicPr>
          <p:cNvPr id="3" name="Google Shape;181;p24">
            <a:extLst>
              <a:ext uri="{FF2B5EF4-FFF2-40B4-BE49-F238E27FC236}">
                <a16:creationId xmlns:a16="http://schemas.microsoft.com/office/drawing/2014/main" id="{415FE9EF-216F-0B52-4B7C-7FAB2916D48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7279" y="1780671"/>
            <a:ext cx="10817442" cy="329665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411117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1A6E93-BBDD-3AD2-727C-15AF73B798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5483" y="735107"/>
            <a:ext cx="10945905" cy="654422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400" dirty="0">
                <a:latin typeface="Montserrat Medium" pitchFamily="2" charset="77"/>
              </a:rPr>
              <a:t>The Internet2 Cloud Connect “</a:t>
            </a:r>
            <a:r>
              <a:rPr lang="en-US" sz="2400" i="1" dirty="0">
                <a:solidFill>
                  <a:srgbClr val="FFC000"/>
                </a:solidFill>
                <a:latin typeface="Montserrat Medium" pitchFamily="2" charset="77"/>
              </a:rPr>
              <a:t>Hosted</a:t>
            </a:r>
            <a:r>
              <a:rPr lang="en-US" sz="2400" dirty="0">
                <a:latin typeface="Montserrat Medium" pitchFamily="2" charset="77"/>
              </a:rPr>
              <a:t>” connections are  often referred to as </a:t>
            </a:r>
            <a:r>
              <a:rPr lang="en-US" sz="2400" i="1" dirty="0">
                <a:solidFill>
                  <a:srgbClr val="FFC000"/>
                </a:solidFill>
                <a:latin typeface="Montserrat Medium" pitchFamily="2" charset="77"/>
              </a:rPr>
              <a:t>Partner</a:t>
            </a:r>
            <a:r>
              <a:rPr lang="en-US" sz="2400" dirty="0">
                <a:latin typeface="Montserrat Medium" pitchFamily="2" charset="77"/>
              </a:rPr>
              <a:t> or </a:t>
            </a:r>
            <a:r>
              <a:rPr lang="en-US" sz="2400" i="1" dirty="0">
                <a:solidFill>
                  <a:srgbClr val="FFC000"/>
                </a:solidFill>
                <a:latin typeface="Montserrat Medium" pitchFamily="2" charset="77"/>
              </a:rPr>
              <a:t>Provider</a:t>
            </a:r>
            <a:r>
              <a:rPr lang="en-US" sz="2400" dirty="0">
                <a:latin typeface="Montserrat Medium" pitchFamily="2" charset="77"/>
              </a:rPr>
              <a:t> connections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1DEDC0-4DA5-0785-D5FF-58C3153C5335}"/>
              </a:ext>
            </a:extLst>
          </p:cNvPr>
          <p:cNvSpPr txBox="1"/>
          <p:nvPr/>
        </p:nvSpPr>
        <p:spPr>
          <a:xfrm>
            <a:off x="181681" y="50234"/>
            <a:ext cx="98139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Montserrat SemiBold" pitchFamily="2" charset="77"/>
              </a:rPr>
              <a:t>Hosted v Dedicated Cloud Connections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986BE4CF-EE7B-F07B-1706-E89AD3385E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5594"/>
          <a:stretch/>
        </p:blipFill>
        <p:spPr>
          <a:xfrm>
            <a:off x="2734614" y="1389528"/>
            <a:ext cx="6722772" cy="5102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65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1FCC1FE-8A8E-FEA1-1E69-58F642002E9E}"/>
              </a:ext>
            </a:extLst>
          </p:cNvPr>
          <p:cNvSpPr txBox="1"/>
          <p:nvPr/>
        </p:nvSpPr>
        <p:spPr>
          <a:xfrm>
            <a:off x="181681" y="50234"/>
            <a:ext cx="60831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Montserrat SemiBold" pitchFamily="2" charset="77"/>
              </a:rPr>
              <a:t>Best Practices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4BEB594-C087-1106-425E-864671E3D843}"/>
              </a:ext>
            </a:extLst>
          </p:cNvPr>
          <p:cNvSpPr txBox="1"/>
          <p:nvPr/>
        </p:nvSpPr>
        <p:spPr>
          <a:xfrm>
            <a:off x="453028" y="1029456"/>
            <a:ext cx="11416419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2800" b="0" i="0" strike="noStrike" dirty="0">
                <a:effectLst/>
                <a:latin typeface="Montserrat" pitchFamily="2" charset="77"/>
              </a:rPr>
              <a:t>Build </a:t>
            </a:r>
            <a:r>
              <a:rPr lang="en-US" sz="2800" b="0" i="0" strike="noStrike" dirty="0">
                <a:solidFill>
                  <a:srgbClr val="FFC000"/>
                </a:solidFill>
                <a:effectLst/>
                <a:latin typeface="Montserrat" pitchFamily="2" charset="77"/>
              </a:rPr>
              <a:t>dedicated</a:t>
            </a:r>
            <a:r>
              <a:rPr lang="en-US" sz="2800" b="0" i="0" strike="noStrike" dirty="0">
                <a:effectLst/>
                <a:latin typeface="Montserrat" pitchFamily="2" charset="77"/>
              </a:rPr>
              <a:t> connections into each region that you have infrastructure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2800" dirty="0">
              <a:latin typeface="Montserrat" pitchFamily="2" charset="7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2800" b="0" i="0" strike="noStrike" dirty="0">
                <a:effectLst/>
                <a:latin typeface="Montserrat" pitchFamily="2" charset="77"/>
              </a:rPr>
              <a:t>Leverage </a:t>
            </a:r>
            <a:r>
              <a:rPr lang="en-US" sz="2800" b="0" i="0" strike="noStrike" dirty="0">
                <a:solidFill>
                  <a:srgbClr val="FFC000"/>
                </a:solidFill>
                <a:effectLst/>
                <a:latin typeface="Montserrat" pitchFamily="2" charset="77"/>
              </a:rPr>
              <a:t>redundant</a:t>
            </a:r>
            <a:r>
              <a:rPr lang="en-US" sz="2800" b="0" i="0" strike="noStrike" dirty="0">
                <a:effectLst/>
                <a:latin typeface="Montserrat" pitchFamily="2" charset="77"/>
              </a:rPr>
              <a:t> connections in each region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2800" dirty="0">
              <a:latin typeface="Montserrat" pitchFamily="2" charset="7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2800" b="0" i="0" strike="noStrike" dirty="0">
                <a:effectLst/>
                <a:latin typeface="Montserrat" pitchFamily="2" charset="77"/>
              </a:rPr>
              <a:t>Consider VPN for </a:t>
            </a:r>
            <a:r>
              <a:rPr lang="en-US" sz="2800" b="0" i="0" strike="noStrike" dirty="0">
                <a:solidFill>
                  <a:srgbClr val="FFC000"/>
                </a:solidFill>
                <a:effectLst/>
                <a:latin typeface="Montserrat" pitchFamily="2" charset="77"/>
              </a:rPr>
              <a:t>backup</a:t>
            </a:r>
            <a:r>
              <a:rPr lang="en-US" sz="2800" b="0" i="0" strike="noStrike" dirty="0">
                <a:effectLst/>
                <a:latin typeface="Montserrat" pitchFamily="2" charset="77"/>
              </a:rPr>
              <a:t> connectivity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2800" dirty="0">
              <a:latin typeface="Montserrat" pitchFamily="2" charset="7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2800" b="0" i="0" strike="noStrike" dirty="0">
                <a:effectLst/>
                <a:latin typeface="Montserrat" pitchFamily="2" charset="77"/>
              </a:rPr>
              <a:t>Use </a:t>
            </a:r>
            <a:r>
              <a:rPr lang="en-US" sz="2800" b="0" i="0" strike="noStrike" dirty="0">
                <a:solidFill>
                  <a:srgbClr val="FFC000"/>
                </a:solidFill>
                <a:effectLst/>
                <a:latin typeface="Montserrat" pitchFamily="2" charset="77"/>
              </a:rPr>
              <a:t>BGP</a:t>
            </a:r>
            <a:r>
              <a:rPr lang="en-US" sz="2800" b="0" i="0" strike="noStrike" dirty="0">
                <a:effectLst/>
                <a:latin typeface="Montserrat" pitchFamily="2" charset="77"/>
              </a:rPr>
              <a:t> where possible for dynamic routing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2800" dirty="0">
              <a:latin typeface="Montserrat" pitchFamily="2" charset="7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latin typeface="Montserrat" pitchFamily="2" charset="77"/>
              </a:rPr>
              <a:t>Use </a:t>
            </a:r>
            <a:r>
              <a:rPr lang="en-US" sz="2800" dirty="0">
                <a:solidFill>
                  <a:srgbClr val="FFC000"/>
                </a:solidFill>
                <a:latin typeface="Montserrat" pitchFamily="2" charset="77"/>
              </a:rPr>
              <a:t>BFD</a:t>
            </a:r>
            <a:r>
              <a:rPr lang="en-US" sz="2800" dirty="0">
                <a:latin typeface="Montserrat" pitchFamily="2" charset="77"/>
              </a:rPr>
              <a:t> wherever possible for quicker failover </a:t>
            </a:r>
            <a:r>
              <a:rPr lang="en-US" sz="2800" dirty="0">
                <a:solidFill>
                  <a:srgbClr val="FFC000"/>
                </a:solidFill>
                <a:latin typeface="Montserrat" pitchFamily="2" charset="77"/>
              </a:rPr>
              <a:t>(&lt; 1-second)</a:t>
            </a:r>
            <a:r>
              <a:rPr lang="en-US" sz="2800" dirty="0">
                <a:latin typeface="Montserrat" pitchFamily="2" charset="77"/>
              </a:rPr>
              <a:t> (typical default holdtime is 90 – 180 seconds)</a:t>
            </a:r>
          </a:p>
        </p:txBody>
      </p:sp>
    </p:spTree>
    <p:extLst>
      <p:ext uri="{BB962C8B-B14F-4D97-AF65-F5344CB8AC3E}">
        <p14:creationId xmlns:p14="http://schemas.microsoft.com/office/powerpoint/2010/main" val="34669943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1FCC1FE-8A8E-FEA1-1E69-58F642002E9E}"/>
              </a:ext>
            </a:extLst>
          </p:cNvPr>
          <p:cNvSpPr txBox="1"/>
          <p:nvPr/>
        </p:nvSpPr>
        <p:spPr>
          <a:xfrm>
            <a:off x="181681" y="50234"/>
            <a:ext cx="60831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Montserrat SemiBold" pitchFamily="2" charset="77"/>
              </a:rPr>
              <a:t>Why Layer 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4BEB594-C087-1106-425E-864671E3D843}"/>
              </a:ext>
            </a:extLst>
          </p:cNvPr>
          <p:cNvSpPr txBox="1"/>
          <p:nvPr/>
        </p:nvSpPr>
        <p:spPr>
          <a:xfrm>
            <a:off x="453028" y="1029456"/>
            <a:ext cx="11416419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latin typeface="Montserrat" pitchFamily="2" charset="77"/>
              </a:rPr>
              <a:t>We came here to learn and play with networking and routing, right?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2800" dirty="0">
              <a:latin typeface="Montserrat" pitchFamily="2" charset="7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latin typeface="Montserrat" pitchFamily="2" charset="77"/>
              </a:rPr>
              <a:t>While we can build Layer 2 connections into the clouds at some point you need to configure Layer 3 addressing and routing to move bits around.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2800" dirty="0">
              <a:latin typeface="Montserrat" pitchFamily="2" charset="7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latin typeface="Montserrat" pitchFamily="2" charset="77"/>
              </a:rPr>
              <a:t>BGP is universally leveraged for dynamic routing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2800" dirty="0">
              <a:latin typeface="Montserrat" pitchFamily="2" charset="7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latin typeface="Montserrat" pitchFamily="2" charset="77"/>
              </a:rPr>
              <a:t>Static routes are universally leveraged for static routing</a:t>
            </a:r>
          </a:p>
        </p:txBody>
      </p:sp>
    </p:spTree>
    <p:extLst>
      <p:ext uri="{BB962C8B-B14F-4D97-AF65-F5344CB8AC3E}">
        <p14:creationId xmlns:p14="http://schemas.microsoft.com/office/powerpoint/2010/main" val="14901209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1A6E93-BBDD-3AD2-727C-15AF73B798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5483" y="735107"/>
            <a:ext cx="10431744" cy="505609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>
                <a:solidFill>
                  <a:srgbClr val="FFC000"/>
                </a:solidFill>
                <a:latin typeface="Montserrat Medium" pitchFamily="2" charset="77"/>
              </a:rPr>
              <a:t>IP Planning is critical !!!</a:t>
            </a:r>
          </a:p>
          <a:p>
            <a:r>
              <a:rPr lang="en-US" sz="2400" dirty="0">
                <a:latin typeface="Montserrat Medium" pitchFamily="2" charset="77"/>
              </a:rPr>
              <a:t>Ensure nonoverlapping address / CIDR ranges are used</a:t>
            </a:r>
          </a:p>
          <a:p>
            <a:r>
              <a:rPr lang="en-US" sz="2400" dirty="0">
                <a:latin typeface="Montserrat Medium" pitchFamily="2" charset="77"/>
              </a:rPr>
              <a:t>Don’t use entire private CIDR ranges</a:t>
            </a:r>
          </a:p>
          <a:p>
            <a:r>
              <a:rPr lang="en-US" sz="2400" dirty="0">
                <a:latin typeface="Montserrat Medium" pitchFamily="2" charset="77"/>
              </a:rPr>
              <a:t>Plan and reserve space for future</a:t>
            </a:r>
          </a:p>
          <a:p>
            <a:r>
              <a:rPr lang="en-US" sz="2400" dirty="0">
                <a:latin typeface="Montserrat Medium" pitchFamily="2" charset="77"/>
              </a:rPr>
              <a:t>Fewer large virtual networks rather than multiple small virtual networks to prevent overhead</a:t>
            </a:r>
          </a:p>
          <a:p>
            <a:r>
              <a:rPr lang="en-US" sz="2400" dirty="0">
                <a:latin typeface="Montserrat Medium" pitchFamily="2" charset="77"/>
              </a:rPr>
              <a:t>Use IPv6 where possible</a:t>
            </a:r>
          </a:p>
          <a:p>
            <a:pPr lvl="1"/>
            <a:r>
              <a:rPr lang="en-US" sz="2200" dirty="0">
                <a:latin typeface="Montserrat Medium" pitchFamily="2" charset="77"/>
              </a:rPr>
              <a:t>Gain experience</a:t>
            </a:r>
          </a:p>
          <a:p>
            <a:pPr lvl="1"/>
            <a:r>
              <a:rPr lang="en-US" sz="2200" dirty="0">
                <a:latin typeface="Montserrat Medium" pitchFamily="2" charset="77"/>
              </a:rPr>
              <a:t>Future proof services</a:t>
            </a:r>
          </a:p>
          <a:p>
            <a:pPr lvl="1"/>
            <a:r>
              <a:rPr lang="en-US" sz="2200" dirty="0">
                <a:latin typeface="Montserrat Medium" pitchFamily="2" charset="77"/>
              </a:rPr>
              <a:t>Same rules as above apply to IPv6 space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1DEDC0-4DA5-0785-D5FF-58C3153C5335}"/>
              </a:ext>
            </a:extLst>
          </p:cNvPr>
          <p:cNvSpPr txBox="1"/>
          <p:nvPr/>
        </p:nvSpPr>
        <p:spPr>
          <a:xfrm>
            <a:off x="181681" y="50234"/>
            <a:ext cx="60831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Montserrat SemiBold" pitchFamily="2" charset="77"/>
              </a:rPr>
              <a:t>IP Address Planning</a:t>
            </a:r>
          </a:p>
        </p:txBody>
      </p:sp>
    </p:spTree>
    <p:extLst>
      <p:ext uri="{BB962C8B-B14F-4D97-AF65-F5344CB8AC3E}">
        <p14:creationId xmlns:p14="http://schemas.microsoft.com/office/powerpoint/2010/main" val="23622193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C1DEDC0-4DA5-0785-D5FF-58C3153C5335}"/>
              </a:ext>
            </a:extLst>
          </p:cNvPr>
          <p:cNvSpPr txBox="1"/>
          <p:nvPr/>
        </p:nvSpPr>
        <p:spPr>
          <a:xfrm>
            <a:off x="181681" y="50234"/>
            <a:ext cx="60831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Montserrat SemiBold" pitchFamily="2" charset="77"/>
              </a:rPr>
              <a:t>IP Address Planning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A479E09-5490-6DE0-DCED-C78A4C038D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7695" y="50234"/>
            <a:ext cx="5674658" cy="6760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screenshot of a phone number&#10;&#10;Description automatically generated">
            <a:extLst>
              <a:ext uri="{FF2B5EF4-FFF2-40B4-BE49-F238E27FC236}">
                <a16:creationId xmlns:a16="http://schemas.microsoft.com/office/drawing/2014/main" id="{00A00494-7E2E-909A-E582-83D3D98CF9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087" y="1969264"/>
            <a:ext cx="6111771" cy="2172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675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C1DEDC0-4DA5-0785-D5FF-58C3153C5335}"/>
              </a:ext>
            </a:extLst>
          </p:cNvPr>
          <p:cNvSpPr txBox="1"/>
          <p:nvPr/>
        </p:nvSpPr>
        <p:spPr>
          <a:xfrm>
            <a:off x="181681" y="50234"/>
            <a:ext cx="60831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Montserrat SemiBold" pitchFamily="2" charset="77"/>
              </a:rPr>
              <a:t>IP Address Planning</a:t>
            </a: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61C10870-E5DA-A092-C170-A62DE3BDFA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681" y="635009"/>
            <a:ext cx="11891090" cy="578372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3AF099C-69C2-46E1-4CE9-88A70B8CCDCF}"/>
              </a:ext>
            </a:extLst>
          </p:cNvPr>
          <p:cNvSpPr txBox="1"/>
          <p:nvPr/>
        </p:nvSpPr>
        <p:spPr>
          <a:xfrm>
            <a:off x="8310283" y="6418729"/>
            <a:ext cx="3563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wcollins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583827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1A6E93-BBDD-3AD2-727C-15AF73B798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1682" y="735107"/>
            <a:ext cx="11857918" cy="5056094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rgbClr val="FFC000"/>
                </a:solidFill>
                <a:latin typeface="Montserrat Medium" pitchFamily="2" charset="77"/>
              </a:rPr>
              <a:t>Internet2</a:t>
            </a:r>
            <a:r>
              <a:rPr lang="en-US" sz="2800" dirty="0">
                <a:latin typeface="Montserrat Medium" pitchFamily="2" charset="77"/>
              </a:rPr>
              <a:t> Cloud/Virtual Router to use </a:t>
            </a:r>
            <a:r>
              <a:rPr lang="en-US" sz="2800" dirty="0">
                <a:solidFill>
                  <a:srgbClr val="FFC000"/>
                </a:solidFill>
                <a:latin typeface="Montserrat Medium" pitchFamily="2" charset="77"/>
              </a:rPr>
              <a:t>ASN 55038</a:t>
            </a:r>
          </a:p>
          <a:p>
            <a:endParaRPr lang="en-US" sz="2800" dirty="0">
              <a:solidFill>
                <a:srgbClr val="FFC000"/>
              </a:solidFill>
              <a:latin typeface="Montserrat Medium" pitchFamily="2" charset="77"/>
            </a:endParaRPr>
          </a:p>
          <a:p>
            <a:r>
              <a:rPr lang="en-US" sz="2800" dirty="0">
                <a:solidFill>
                  <a:srgbClr val="FFC000"/>
                </a:solidFill>
                <a:latin typeface="Montserrat Medium" pitchFamily="2" charset="77"/>
              </a:rPr>
              <a:t>Google</a:t>
            </a:r>
            <a:r>
              <a:rPr lang="en-US" sz="2800" dirty="0">
                <a:latin typeface="Montserrat Medium" pitchFamily="2" charset="77"/>
              </a:rPr>
              <a:t> Cloud Router to use </a:t>
            </a:r>
            <a:r>
              <a:rPr lang="en-US" sz="2800" dirty="0">
                <a:solidFill>
                  <a:srgbClr val="FFC000"/>
                </a:solidFill>
                <a:latin typeface="Montserrat Medium" pitchFamily="2" charset="77"/>
              </a:rPr>
              <a:t>ASN 16550 </a:t>
            </a:r>
            <a:r>
              <a:rPr lang="en-US" sz="2000" i="1" dirty="0">
                <a:latin typeface="Montserrat Medium" pitchFamily="2" charset="77"/>
              </a:rPr>
              <a:t>(for partner interconnects)</a:t>
            </a:r>
            <a:endParaRPr lang="en-US" sz="2800" i="1" dirty="0">
              <a:latin typeface="Montserrat Medium" pitchFamily="2" charset="77"/>
            </a:endParaRPr>
          </a:p>
          <a:p>
            <a:endParaRPr lang="en-US" sz="2800" dirty="0">
              <a:solidFill>
                <a:srgbClr val="FFC000"/>
              </a:solidFill>
              <a:latin typeface="Montserrat Medium" pitchFamily="2" charset="77"/>
            </a:endParaRPr>
          </a:p>
          <a:p>
            <a:r>
              <a:rPr lang="en-US" sz="2800" dirty="0">
                <a:solidFill>
                  <a:srgbClr val="FFC000"/>
                </a:solidFill>
                <a:latin typeface="Montserrat Medium" pitchFamily="2" charset="77"/>
              </a:rPr>
              <a:t>Azure</a:t>
            </a:r>
            <a:r>
              <a:rPr lang="en-US" sz="2800" dirty="0">
                <a:latin typeface="Montserrat Medium" pitchFamily="2" charset="77"/>
              </a:rPr>
              <a:t> ExpressRoute to use </a:t>
            </a:r>
            <a:r>
              <a:rPr lang="en-US" sz="2800" dirty="0">
                <a:solidFill>
                  <a:srgbClr val="FFC000"/>
                </a:solidFill>
                <a:latin typeface="Montserrat Medium" pitchFamily="2" charset="77"/>
              </a:rPr>
              <a:t>ASN 12076</a:t>
            </a:r>
          </a:p>
          <a:p>
            <a:endParaRPr lang="en-US" sz="2800" dirty="0">
              <a:solidFill>
                <a:srgbClr val="FFC000"/>
              </a:solidFill>
              <a:latin typeface="Montserrat Medium" pitchFamily="2" charset="77"/>
            </a:endParaRPr>
          </a:p>
          <a:p>
            <a:r>
              <a:rPr lang="en-US" sz="2800" dirty="0">
                <a:solidFill>
                  <a:srgbClr val="FFC000"/>
                </a:solidFill>
                <a:latin typeface="Montserrat Medium" pitchFamily="2" charset="77"/>
              </a:rPr>
              <a:t>Oracle </a:t>
            </a:r>
            <a:r>
              <a:rPr lang="en-US" sz="2800" dirty="0">
                <a:latin typeface="Montserrat Medium" pitchFamily="2" charset="77"/>
              </a:rPr>
              <a:t>FastConnect to use </a:t>
            </a:r>
            <a:r>
              <a:rPr lang="en-US" sz="2800" dirty="0">
                <a:solidFill>
                  <a:srgbClr val="FFC000"/>
                </a:solidFill>
                <a:latin typeface="Montserrat Medium" pitchFamily="2" charset="77"/>
              </a:rPr>
              <a:t>ASN 31898</a:t>
            </a:r>
          </a:p>
          <a:p>
            <a:endParaRPr lang="en-US" sz="2800" dirty="0">
              <a:solidFill>
                <a:srgbClr val="FFC000"/>
              </a:solidFill>
              <a:latin typeface="Montserrat Medium" pitchFamily="2" charset="77"/>
            </a:endParaRPr>
          </a:p>
          <a:p>
            <a:r>
              <a:rPr lang="en-US" sz="2800" dirty="0">
                <a:solidFill>
                  <a:srgbClr val="FFC000"/>
                </a:solidFill>
                <a:latin typeface="Montserrat Medium" pitchFamily="2" charset="77"/>
              </a:rPr>
              <a:t>AWS </a:t>
            </a:r>
            <a:r>
              <a:rPr lang="en-US" sz="2400" dirty="0">
                <a:latin typeface="Montserrat Medium" pitchFamily="2" charset="77"/>
              </a:rPr>
              <a:t>DirectConnect to use a </a:t>
            </a:r>
            <a:r>
              <a:rPr lang="en-US" sz="2800" dirty="0">
                <a:solidFill>
                  <a:srgbClr val="FFC000"/>
                </a:solidFill>
                <a:latin typeface="Montserrat Medium" pitchFamily="2" charset="77"/>
              </a:rPr>
              <a:t>private ASN you configure </a:t>
            </a:r>
            <a:r>
              <a:rPr lang="en-US" sz="2400" dirty="0">
                <a:solidFill>
                  <a:srgbClr val="FF0000"/>
                </a:solidFill>
                <a:latin typeface="Montserrat Medium" pitchFamily="2" charset="77"/>
              </a:rPr>
              <a:t>&lt;&lt; DANGER!</a:t>
            </a:r>
            <a:endParaRPr lang="en-US" sz="2800" dirty="0">
              <a:solidFill>
                <a:srgbClr val="FF0000"/>
              </a:solidFill>
              <a:latin typeface="Montserrat Medium" pitchFamily="2" charset="7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1DEDC0-4DA5-0785-D5FF-58C3153C5335}"/>
              </a:ext>
            </a:extLst>
          </p:cNvPr>
          <p:cNvSpPr txBox="1"/>
          <p:nvPr/>
        </p:nvSpPr>
        <p:spPr>
          <a:xfrm>
            <a:off x="181681" y="50234"/>
            <a:ext cx="60831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Montserrat SemiBold" pitchFamily="2" charset="77"/>
              </a:rPr>
              <a:t>ASN Planning</a:t>
            </a:r>
          </a:p>
        </p:txBody>
      </p:sp>
    </p:spTree>
    <p:extLst>
      <p:ext uri="{BB962C8B-B14F-4D97-AF65-F5344CB8AC3E}">
        <p14:creationId xmlns:p14="http://schemas.microsoft.com/office/powerpoint/2010/main" val="10687627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1A6E93-BBDD-3AD2-727C-15AF73B798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5483" y="735107"/>
            <a:ext cx="10431744" cy="5056094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Montserrat Medium" pitchFamily="2" charset="77"/>
              </a:rPr>
              <a:t>ASN Planning is important especially as you enter multiple clouds and want to extend your private network or combine CSP’s into a </a:t>
            </a:r>
            <a:r>
              <a:rPr lang="en-US" sz="2400" dirty="0" err="1">
                <a:latin typeface="Montserrat Medium" pitchFamily="2" charset="77"/>
              </a:rPr>
              <a:t>multicloud</a:t>
            </a:r>
            <a:r>
              <a:rPr lang="en-US" sz="2400" dirty="0">
                <a:latin typeface="Montserrat Medium" pitchFamily="2" charset="77"/>
              </a:rPr>
              <a:t> environment.</a:t>
            </a:r>
          </a:p>
          <a:p>
            <a:endParaRPr lang="en-US" sz="2400" dirty="0">
              <a:latin typeface="Montserrat Medium" pitchFamily="2" charset="77"/>
            </a:endParaRPr>
          </a:p>
          <a:p>
            <a:r>
              <a:rPr lang="en-US" sz="2400" dirty="0">
                <a:latin typeface="Montserrat Medium" pitchFamily="2" charset="77"/>
              </a:rPr>
              <a:t>Know your campus/data center ASN architecture</a:t>
            </a:r>
          </a:p>
          <a:p>
            <a:endParaRPr lang="en-US" sz="2400" dirty="0">
              <a:latin typeface="Montserrat Medium" pitchFamily="2" charset="77"/>
            </a:endParaRPr>
          </a:p>
          <a:p>
            <a:r>
              <a:rPr lang="en-US" sz="2400" dirty="0">
                <a:latin typeface="Montserrat Medium" pitchFamily="2" charset="77"/>
              </a:rPr>
              <a:t>Best practice to use a unique ASN for each Cloud Region</a:t>
            </a:r>
          </a:p>
          <a:p>
            <a:endParaRPr lang="en-US" sz="2400" dirty="0">
              <a:latin typeface="Montserrat Medium" pitchFamily="2" charset="77"/>
            </a:endParaRPr>
          </a:p>
          <a:p>
            <a:r>
              <a:rPr lang="en-US" sz="2400" dirty="0">
                <a:latin typeface="Montserrat Medium" pitchFamily="2" charset="77"/>
              </a:rPr>
              <a:t>Leverage private 16-bit and 32-bit ASNs</a:t>
            </a:r>
          </a:p>
          <a:p>
            <a:pPr lvl="1"/>
            <a:r>
              <a:rPr lang="en-US" sz="2000" dirty="0">
                <a:latin typeface="Montserrat Medium" pitchFamily="2" charset="77"/>
              </a:rPr>
              <a:t>Private ASN ranges (RFC 6996): 64512 - 65534; 4200000000 - 4294967294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1DEDC0-4DA5-0785-D5FF-58C3153C5335}"/>
              </a:ext>
            </a:extLst>
          </p:cNvPr>
          <p:cNvSpPr txBox="1"/>
          <p:nvPr/>
        </p:nvSpPr>
        <p:spPr>
          <a:xfrm>
            <a:off x="181681" y="50234"/>
            <a:ext cx="60831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Montserrat SemiBold" pitchFamily="2" charset="77"/>
              </a:rPr>
              <a:t>ASN Planning</a:t>
            </a:r>
          </a:p>
        </p:txBody>
      </p:sp>
    </p:spTree>
    <p:extLst>
      <p:ext uri="{BB962C8B-B14F-4D97-AF65-F5344CB8AC3E}">
        <p14:creationId xmlns:p14="http://schemas.microsoft.com/office/powerpoint/2010/main" val="135548714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1FCC1FE-8A8E-FEA1-1E69-58F642002E9E}"/>
              </a:ext>
            </a:extLst>
          </p:cNvPr>
          <p:cNvSpPr txBox="1"/>
          <p:nvPr/>
        </p:nvSpPr>
        <p:spPr>
          <a:xfrm>
            <a:off x="181681" y="50234"/>
            <a:ext cx="60831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Montserrat SemiBold" pitchFamily="2" charset="77"/>
              </a:rPr>
              <a:t>AWS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EEEDE55-344F-8D97-7725-0818969971D6}"/>
              </a:ext>
            </a:extLst>
          </p:cNvPr>
          <p:cNvSpPr txBox="1"/>
          <p:nvPr/>
        </p:nvSpPr>
        <p:spPr>
          <a:xfrm>
            <a:off x="434566" y="1213164"/>
            <a:ext cx="1113886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Montserrat Medium" pitchFamily="2" charset="77"/>
              </a:rPr>
              <a:t>AWS connections start in Insight Console/Virtual Networks</a:t>
            </a:r>
          </a:p>
          <a:p>
            <a:r>
              <a:rPr lang="en-US" sz="2800" dirty="0">
                <a:latin typeface="Montserrat Medium" pitchFamily="2" charset="77"/>
              </a:rPr>
              <a:t>Accept the hosted connection in the AWS Console &gt; AWS Direct Connect &gt; Connections</a:t>
            </a:r>
          </a:p>
          <a:p>
            <a:pPr marL="285750" indent="-285750">
              <a:buFontTx/>
              <a:buChar char="-"/>
            </a:pPr>
            <a:endParaRPr lang="en-US" sz="2400" dirty="0">
              <a:latin typeface="Montserrat Medium" pitchFamily="2" charset="77"/>
            </a:endParaRPr>
          </a:p>
          <a:p>
            <a:pPr marL="285750" indent="-285750">
              <a:buFontTx/>
              <a:buChar char="-"/>
            </a:pPr>
            <a:r>
              <a:rPr lang="en-US" sz="2400" dirty="0">
                <a:latin typeface="Montserrat Medium" pitchFamily="2" charset="77"/>
              </a:rPr>
              <a:t>AWS services typically makes use of private ASN range 64512 – 65534</a:t>
            </a:r>
          </a:p>
          <a:p>
            <a:endParaRPr lang="en-US" sz="2400" dirty="0">
              <a:latin typeface="Montserrat Medium" pitchFamily="2" charset="77"/>
            </a:endParaRPr>
          </a:p>
          <a:p>
            <a:r>
              <a:rPr lang="en-US" sz="2400" dirty="0">
                <a:latin typeface="Montserrat Medium" pitchFamily="2" charset="77"/>
              </a:rPr>
              <a:t>Specific Services:</a:t>
            </a:r>
          </a:p>
          <a:p>
            <a:pPr marL="285750" indent="-285750">
              <a:buFontTx/>
              <a:buChar char="-"/>
            </a:pPr>
            <a:r>
              <a:rPr lang="en-US" sz="2400" dirty="0">
                <a:latin typeface="Montserrat Medium" pitchFamily="2" charset="77"/>
              </a:rPr>
              <a:t>DXGW: ASN Range: 64512 – 65534</a:t>
            </a:r>
          </a:p>
          <a:p>
            <a:pPr marL="285750" indent="-285750">
              <a:buFontTx/>
              <a:buChar char="-"/>
            </a:pPr>
            <a:r>
              <a:rPr lang="en-US" sz="2400" dirty="0">
                <a:latin typeface="Montserrat Medium" pitchFamily="2" charset="77"/>
              </a:rPr>
              <a:t>VPG: </a:t>
            </a:r>
            <a:r>
              <a:rPr lang="en-US" sz="2400" dirty="0">
                <a:solidFill>
                  <a:srgbClr val="FFC000"/>
                </a:solidFill>
                <a:latin typeface="Montserrat Medium" pitchFamily="2" charset="77"/>
              </a:rPr>
              <a:t>ASN Default: 64512 </a:t>
            </a:r>
            <a:r>
              <a:rPr lang="en-US" sz="2400" dirty="0">
                <a:latin typeface="Montserrat Medium" pitchFamily="2" charset="77"/>
              </a:rPr>
              <a:t>(Custom allowed 64512 – 65534)</a:t>
            </a:r>
          </a:p>
          <a:p>
            <a:pPr marL="742950" lvl="1" indent="-285750">
              <a:buFontTx/>
              <a:buChar char="-"/>
            </a:pPr>
            <a:r>
              <a:rPr lang="en-US" sz="2400" dirty="0">
                <a:latin typeface="Montserrat Medium" pitchFamily="2" charset="77"/>
              </a:rPr>
              <a:t>TGW: ASN Range: 64512 – 65534</a:t>
            </a:r>
          </a:p>
        </p:txBody>
      </p:sp>
    </p:spTree>
    <p:extLst>
      <p:ext uri="{BB962C8B-B14F-4D97-AF65-F5344CB8AC3E}">
        <p14:creationId xmlns:p14="http://schemas.microsoft.com/office/powerpoint/2010/main" val="38730777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1FCC1FE-8A8E-FEA1-1E69-58F642002E9E}"/>
              </a:ext>
            </a:extLst>
          </p:cNvPr>
          <p:cNvSpPr txBox="1"/>
          <p:nvPr/>
        </p:nvSpPr>
        <p:spPr>
          <a:xfrm>
            <a:off x="181681" y="50234"/>
            <a:ext cx="63677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Montserrat SemiBold" pitchFamily="2" charset="77"/>
              </a:rPr>
              <a:t>AWS: Let me count the ways</a:t>
            </a:r>
          </a:p>
        </p:txBody>
      </p:sp>
      <p:pic>
        <p:nvPicPr>
          <p:cNvPr id="5" name="Picture 4" descr="A diagram of a network&#10;&#10;Description automatically generated">
            <a:extLst>
              <a:ext uri="{FF2B5EF4-FFF2-40B4-BE49-F238E27FC236}">
                <a16:creationId xmlns:a16="http://schemas.microsoft.com/office/drawing/2014/main" id="{9045918C-B995-39B0-51B4-D3BB0A2195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6568" y="834247"/>
            <a:ext cx="8356579" cy="5783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4578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46855D8-9A43-A9EF-DA62-D85C8DF34DD0}"/>
              </a:ext>
            </a:extLst>
          </p:cNvPr>
          <p:cNvSpPr txBox="1"/>
          <p:nvPr/>
        </p:nvSpPr>
        <p:spPr>
          <a:xfrm>
            <a:off x="181681" y="50234"/>
            <a:ext cx="81894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Montserrat SemiBold" pitchFamily="2" charset="77"/>
              </a:rPr>
              <a:t>Multicloud</a:t>
            </a:r>
          </a:p>
        </p:txBody>
      </p:sp>
      <p:pic>
        <p:nvPicPr>
          <p:cNvPr id="6" name="Graphic 5" descr="Rocket with solid fill">
            <a:extLst>
              <a:ext uri="{FF2B5EF4-FFF2-40B4-BE49-F238E27FC236}">
                <a16:creationId xmlns:a16="http://schemas.microsoft.com/office/drawing/2014/main" id="{91786E16-9BE6-1B62-6039-AF4B2555E5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69627" y="1469571"/>
            <a:ext cx="1240971" cy="1240971"/>
          </a:xfrm>
          <a:prstGeom prst="rect">
            <a:avLst/>
          </a:prstGeom>
        </p:spPr>
      </p:pic>
      <p:pic>
        <p:nvPicPr>
          <p:cNvPr id="8" name="Graphic 7" descr="Money with solid fill">
            <a:extLst>
              <a:ext uri="{FF2B5EF4-FFF2-40B4-BE49-F238E27FC236}">
                <a16:creationId xmlns:a16="http://schemas.microsoft.com/office/drawing/2014/main" id="{126782EF-2AC9-C202-B192-B8B66B143B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64084" y="3037114"/>
            <a:ext cx="1611086" cy="1611086"/>
          </a:xfrm>
          <a:prstGeom prst="rect">
            <a:avLst/>
          </a:prstGeom>
        </p:spPr>
      </p:pic>
      <p:pic>
        <p:nvPicPr>
          <p:cNvPr id="10" name="Graphic 9" descr="Social network with solid fill">
            <a:extLst>
              <a:ext uri="{FF2B5EF4-FFF2-40B4-BE49-F238E27FC236}">
                <a16:creationId xmlns:a16="http://schemas.microsoft.com/office/drawing/2014/main" id="{C4F8374C-D6CE-4A8A-0FE7-F356ABEFEA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175170" y="2231571"/>
            <a:ext cx="1611086" cy="1611086"/>
          </a:xfrm>
          <a:prstGeom prst="rect">
            <a:avLst/>
          </a:prstGeom>
        </p:spPr>
      </p:pic>
      <p:pic>
        <p:nvPicPr>
          <p:cNvPr id="12" name="Graphic 11" descr="Hero Female with solid fill">
            <a:extLst>
              <a:ext uri="{FF2B5EF4-FFF2-40B4-BE49-F238E27FC236}">
                <a16:creationId xmlns:a16="http://schemas.microsoft.com/office/drawing/2014/main" id="{5A5F0702-7621-24C1-1FD5-82A2065B255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175170" y="3695700"/>
            <a:ext cx="1905000" cy="1905000"/>
          </a:xfrm>
          <a:prstGeom prst="rect">
            <a:avLst/>
          </a:prstGeom>
        </p:spPr>
      </p:pic>
      <p:pic>
        <p:nvPicPr>
          <p:cNvPr id="4" name="Picture 3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38C3425F-39AA-552A-1474-2668D733A20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4936" y="1169698"/>
            <a:ext cx="11622128" cy="373483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61800F6-EDD1-C5BF-DD91-CE9778FF481A}"/>
              </a:ext>
            </a:extLst>
          </p:cNvPr>
          <p:cNvSpPr txBox="1"/>
          <p:nvPr/>
        </p:nvSpPr>
        <p:spPr>
          <a:xfrm>
            <a:off x="8062812" y="1241362"/>
            <a:ext cx="3709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Source: Google Cloud</a:t>
            </a:r>
          </a:p>
        </p:txBody>
      </p:sp>
    </p:spTree>
    <p:extLst>
      <p:ext uri="{BB962C8B-B14F-4D97-AF65-F5344CB8AC3E}">
        <p14:creationId xmlns:p14="http://schemas.microsoft.com/office/powerpoint/2010/main" val="133446435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1FCC1FE-8A8E-FEA1-1E69-58F642002E9E}"/>
              </a:ext>
            </a:extLst>
          </p:cNvPr>
          <p:cNvSpPr txBox="1"/>
          <p:nvPr/>
        </p:nvSpPr>
        <p:spPr>
          <a:xfrm>
            <a:off x="181681" y="50234"/>
            <a:ext cx="60831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Montserrat SemiBold" pitchFamily="2" charset="77"/>
              </a:rPr>
              <a:t>Azure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EEEDE55-344F-8D97-7725-0818969971D6}"/>
              </a:ext>
            </a:extLst>
          </p:cNvPr>
          <p:cNvSpPr txBox="1"/>
          <p:nvPr/>
        </p:nvSpPr>
        <p:spPr>
          <a:xfrm>
            <a:off x="181681" y="635009"/>
            <a:ext cx="94427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ontserrat Medium" pitchFamily="2" charset="77"/>
              </a:rPr>
              <a:t>Azure connections start in the Azure portal</a:t>
            </a:r>
          </a:p>
          <a:p>
            <a:pPr marL="342900" indent="-342900">
              <a:buFontTx/>
              <a:buChar char="-"/>
            </a:pPr>
            <a:r>
              <a:rPr lang="en-US" sz="2400" dirty="0">
                <a:latin typeface="Montserrat Medium" pitchFamily="2" charset="77"/>
              </a:rPr>
              <a:t>Create a new ExpressRoute; copy the “SERVICE ID”</a:t>
            </a:r>
          </a:p>
          <a:p>
            <a:pPr marL="342900" indent="-342900">
              <a:buFontTx/>
              <a:buChar char="-"/>
            </a:pPr>
            <a:r>
              <a:rPr lang="en-US" sz="2400" dirty="0">
                <a:latin typeface="Montserrat Medium" pitchFamily="2" charset="77"/>
              </a:rPr>
              <a:t>Use service ID in Insight Console</a:t>
            </a:r>
          </a:p>
        </p:txBody>
      </p:sp>
      <p:pic>
        <p:nvPicPr>
          <p:cNvPr id="6" name="Picture 5" descr="A diagram of a computer network&#10;&#10;Description automatically generated">
            <a:extLst>
              <a:ext uri="{FF2B5EF4-FFF2-40B4-BE49-F238E27FC236}">
                <a16:creationId xmlns:a16="http://schemas.microsoft.com/office/drawing/2014/main" id="{74A60F50-2914-D929-5FD3-33DDC12AEE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440" y="2007854"/>
            <a:ext cx="11553119" cy="421513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2FB7926-E14E-6C8B-5428-54281FF33BDD}"/>
              </a:ext>
            </a:extLst>
          </p:cNvPr>
          <p:cNvSpPr/>
          <p:nvPr/>
        </p:nvSpPr>
        <p:spPr>
          <a:xfrm>
            <a:off x="2057400" y="2255921"/>
            <a:ext cx="806116" cy="4271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80FBF0-C46B-03D9-51EA-774BC8F94434}"/>
              </a:ext>
            </a:extLst>
          </p:cNvPr>
          <p:cNvSpPr txBox="1"/>
          <p:nvPr/>
        </p:nvSpPr>
        <p:spPr>
          <a:xfrm>
            <a:off x="2189747" y="2424363"/>
            <a:ext cx="673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I2CC</a:t>
            </a:r>
          </a:p>
        </p:txBody>
      </p:sp>
    </p:spTree>
    <p:extLst>
      <p:ext uri="{BB962C8B-B14F-4D97-AF65-F5344CB8AC3E}">
        <p14:creationId xmlns:p14="http://schemas.microsoft.com/office/powerpoint/2010/main" val="259479443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1FCC1FE-8A8E-FEA1-1E69-58F642002E9E}"/>
              </a:ext>
            </a:extLst>
          </p:cNvPr>
          <p:cNvSpPr txBox="1"/>
          <p:nvPr/>
        </p:nvSpPr>
        <p:spPr>
          <a:xfrm>
            <a:off x="181681" y="50234"/>
            <a:ext cx="60831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Montserrat SemiBold" pitchFamily="2" charset="77"/>
              </a:rPr>
              <a:t>Google Cloud</a:t>
            </a:r>
          </a:p>
        </p:txBody>
      </p:sp>
      <p:pic>
        <p:nvPicPr>
          <p:cNvPr id="5" name="Picture 4" descr="A diagram of a cloud service&#10;&#10;Description automatically generated">
            <a:extLst>
              <a:ext uri="{FF2B5EF4-FFF2-40B4-BE49-F238E27FC236}">
                <a16:creationId xmlns:a16="http://schemas.microsoft.com/office/drawing/2014/main" id="{255DCB09-BC67-DBD0-2694-D3494E026C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3430" y="1415093"/>
            <a:ext cx="8665139" cy="528160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D072FDF-8C72-4679-2F9B-DFCCE0DEB3D6}"/>
              </a:ext>
            </a:extLst>
          </p:cNvPr>
          <p:cNvSpPr txBox="1"/>
          <p:nvPr/>
        </p:nvSpPr>
        <p:spPr>
          <a:xfrm>
            <a:off x="448461" y="866001"/>
            <a:ext cx="102042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ontserrat Medium" pitchFamily="2" charset="77"/>
              </a:rPr>
              <a:t>Google Partner Interconnect connections start in Google Cloud</a:t>
            </a:r>
          </a:p>
        </p:txBody>
      </p:sp>
    </p:spTree>
    <p:extLst>
      <p:ext uri="{BB962C8B-B14F-4D97-AF65-F5344CB8AC3E}">
        <p14:creationId xmlns:p14="http://schemas.microsoft.com/office/powerpoint/2010/main" val="176874409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1FCC1FE-8A8E-FEA1-1E69-58F642002E9E}"/>
              </a:ext>
            </a:extLst>
          </p:cNvPr>
          <p:cNvSpPr txBox="1"/>
          <p:nvPr/>
        </p:nvSpPr>
        <p:spPr>
          <a:xfrm>
            <a:off x="181681" y="50234"/>
            <a:ext cx="60831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Montserrat SemiBold" pitchFamily="2" charset="77"/>
              </a:rPr>
              <a:t>Oracle Cloud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EEEDE55-344F-8D97-7725-0818969971D6}"/>
              </a:ext>
            </a:extLst>
          </p:cNvPr>
          <p:cNvSpPr txBox="1"/>
          <p:nvPr/>
        </p:nvSpPr>
        <p:spPr>
          <a:xfrm>
            <a:off x="425601" y="992970"/>
            <a:ext cx="94427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ontserrat Medium" pitchFamily="2" charset="77"/>
              </a:rPr>
              <a:t>Oracle FastConnect connections start in Oracle Cloud</a:t>
            </a:r>
          </a:p>
        </p:txBody>
      </p:sp>
      <p:pic>
        <p:nvPicPr>
          <p:cNvPr id="5" name="Picture 4" descr="A diagram of a network&#10;&#10;Description automatically generated">
            <a:extLst>
              <a:ext uri="{FF2B5EF4-FFF2-40B4-BE49-F238E27FC236}">
                <a16:creationId xmlns:a16="http://schemas.microsoft.com/office/drawing/2014/main" id="{0AD1D55A-F269-5B2B-BBB7-99D580BC29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861" y="1736379"/>
            <a:ext cx="11662277" cy="3615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91500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1FCC1FE-8A8E-FEA1-1E69-58F642002E9E}"/>
              </a:ext>
            </a:extLst>
          </p:cNvPr>
          <p:cNvSpPr txBox="1"/>
          <p:nvPr/>
        </p:nvSpPr>
        <p:spPr>
          <a:xfrm>
            <a:off x="181681" y="50234"/>
            <a:ext cx="60831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Montserrat SemiBold" pitchFamily="2" charset="77"/>
              </a:rPr>
              <a:t>PREFIX LIMITS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4BEB594-C087-1106-425E-864671E3D843}"/>
              </a:ext>
            </a:extLst>
          </p:cNvPr>
          <p:cNvSpPr txBox="1"/>
          <p:nvPr/>
        </p:nvSpPr>
        <p:spPr>
          <a:xfrm>
            <a:off x="488887" y="635009"/>
            <a:ext cx="11416419" cy="57246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2400" b="0" i="0" u="sng" strike="noStrike" dirty="0">
                <a:effectLst/>
                <a:latin typeface="Montserrat" pitchFamily="2" charset="77"/>
              </a:rPr>
              <a:t>AWS Direct Connect</a:t>
            </a:r>
            <a:endParaRPr lang="en-US" b="0" u="sng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effectLst/>
                <a:latin typeface="Montserrat" pitchFamily="2" charset="77"/>
              </a:rPr>
              <a:t>Private peering: Accepts up to 100 prefixes each for IPv4 and IPv6</a:t>
            </a: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effectLst/>
                <a:latin typeface="Montserrat" pitchFamily="2" charset="77"/>
              </a:rPr>
              <a:t>Public peering: Accepts up to 1000 prefixes</a:t>
            </a: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FFC000"/>
                </a:solidFill>
                <a:effectLst/>
                <a:latin typeface="Montserrat" pitchFamily="2" charset="77"/>
              </a:rPr>
              <a:t>BGP state goes to idle (BGP peering goes down)</a:t>
            </a:r>
            <a:endParaRPr lang="en-US" b="0" dirty="0">
              <a:solidFill>
                <a:srgbClr val="FFC000"/>
              </a:solidFill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b="0" u="sng" dirty="0">
                <a:effectLst/>
              </a:rPr>
            </a:br>
            <a:r>
              <a:rPr lang="en-US" sz="2400" b="0" i="0" u="sng" strike="noStrike" dirty="0">
                <a:effectLst/>
                <a:latin typeface="Montserrat" pitchFamily="2" charset="77"/>
              </a:rPr>
              <a:t>Azure Express Route</a:t>
            </a:r>
            <a:endParaRPr lang="en-US" b="0" u="sng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effectLst/>
                <a:latin typeface="Montserrat" pitchFamily="2" charset="77"/>
              </a:rPr>
              <a:t>Private peering: Accepts up to 4000 prefixes</a:t>
            </a: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effectLst/>
                <a:latin typeface="Montserrat" pitchFamily="2" charset="77"/>
              </a:rPr>
              <a:t>Public peering: Accepts up to 200 prefixes</a:t>
            </a: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FFC000"/>
                </a:solidFill>
                <a:effectLst/>
                <a:latin typeface="Montserrat" pitchFamily="2" charset="77"/>
              </a:rPr>
              <a:t>BGP session is dropped</a:t>
            </a:r>
            <a:endParaRPr lang="en-US" b="0" dirty="0">
              <a:solidFill>
                <a:srgbClr val="FFC000"/>
              </a:solidFill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b="0" u="sng" dirty="0">
                <a:effectLst/>
              </a:rPr>
            </a:br>
            <a:r>
              <a:rPr lang="en-US" sz="2400" b="0" i="0" u="sng" strike="noStrike" dirty="0">
                <a:effectLst/>
                <a:latin typeface="Montserrat" pitchFamily="2" charset="77"/>
              </a:rPr>
              <a:t>Oracle FastConnect</a:t>
            </a:r>
            <a:endParaRPr lang="en-US" b="0" u="sng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effectLst/>
                <a:latin typeface="Montserrat" pitchFamily="2" charset="77"/>
              </a:rPr>
              <a:t>Public peering: Accepts up to 200 prefixes</a:t>
            </a: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effectLst/>
                <a:latin typeface="Montserrat" pitchFamily="2" charset="77"/>
              </a:rPr>
              <a:t>Private peering: Accepts up to 2000 prefixes</a:t>
            </a: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FFC000"/>
                </a:solidFill>
                <a:effectLst/>
                <a:latin typeface="Montserrat" pitchFamily="2" charset="77"/>
              </a:rPr>
              <a:t>BGP session brought down?</a:t>
            </a:r>
            <a:endParaRPr lang="en-US" b="0" dirty="0">
              <a:solidFill>
                <a:srgbClr val="FFC000"/>
              </a:solidFill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b="0" u="sng" dirty="0">
                <a:effectLst/>
              </a:rPr>
            </a:br>
            <a:r>
              <a:rPr lang="en-US" sz="2400" b="0" i="0" u="sng" strike="noStrike" dirty="0">
                <a:effectLst/>
                <a:latin typeface="Montserrat" pitchFamily="2" charset="77"/>
              </a:rPr>
              <a:t>Google Cloud Interconnect/Cloud Router</a:t>
            </a:r>
            <a:endParaRPr lang="en-US" b="0" u="sng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effectLst/>
                <a:latin typeface="Montserrat" pitchFamily="2" charset="77"/>
              </a:rPr>
              <a:t>Less straightforward, no published limits on Interconnect; limits exist on Cloud Router Important </a:t>
            </a:r>
            <a:br>
              <a:rPr lang="en-US" sz="1800" b="0" i="0" u="none" strike="noStrike" dirty="0">
                <a:effectLst/>
                <a:latin typeface="Montserrat" pitchFamily="2" charset="77"/>
              </a:rPr>
            </a:br>
            <a:r>
              <a:rPr lang="en-US" sz="1800" b="0" i="0" u="none" strike="noStrike" dirty="0">
                <a:effectLst/>
                <a:latin typeface="Montserrat" pitchFamily="2" charset="77"/>
              </a:rPr>
              <a:t>number to keep in mind is 250 prefixes</a:t>
            </a: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FFC000"/>
                </a:solidFill>
                <a:effectLst/>
                <a:latin typeface="Montserrat" pitchFamily="2" charset="77"/>
              </a:rPr>
              <a:t>BGP doesn't go down instead uses deterministic route dropping behavior</a:t>
            </a:r>
            <a:endParaRPr lang="en-US" b="0" dirty="0">
              <a:solidFill>
                <a:srgbClr val="FFC00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9182512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1ff4be5c94d_0_136"/>
          <p:cNvSpPr txBox="1"/>
          <p:nvPr/>
        </p:nvSpPr>
        <p:spPr>
          <a:xfrm>
            <a:off x="435429" y="1221218"/>
            <a:ext cx="11332028" cy="1456267"/>
          </a:xfrm>
          <a:prstGeom prst="rect">
            <a:avLst/>
          </a:prstGeom>
          <a:effectLst/>
        </p:spPr>
        <p:txBody>
          <a:bodyPr spcFirstLastPara="1" vert="horz" lIns="91440" tIns="45720" rIns="91440" bIns="45720" rtlCol="0" anchor="ctr" anchorCtr="0">
            <a:normAutofit fontScale="92500" lnSpcReduction="10000"/>
          </a:bodyPr>
          <a:lstStyle/>
          <a:p>
            <a:pPr marL="121917" marR="0" lvl="0" indent="0" algn="ctr">
              <a:spcBef>
                <a:spcPct val="0"/>
              </a:spcBef>
              <a:spcAft>
                <a:spcPts val="600"/>
              </a:spcAft>
            </a:pPr>
            <a:r>
              <a:rPr lang="en-US" sz="4800" b="1" kern="1200" cap="all" dirty="0">
                <a:ln w="3175" cmpd="sng">
                  <a:noFill/>
                </a:ln>
                <a:effectLst/>
                <a:latin typeface="Montserrat" pitchFamily="2" charset="77"/>
                <a:ea typeface="+mj-ea"/>
                <a:cs typeface="+mj-cs"/>
              </a:rPr>
              <a:t>Follow Along </a:t>
            </a:r>
          </a:p>
          <a:p>
            <a:pPr marL="121917" marR="0" lvl="0" indent="0" algn="ctr">
              <a:spcBef>
                <a:spcPct val="0"/>
              </a:spcBef>
              <a:spcAft>
                <a:spcPts val="600"/>
              </a:spcAft>
            </a:pPr>
            <a:r>
              <a:rPr lang="en-US" sz="4800" b="1" kern="1200" cap="all" dirty="0">
                <a:ln w="3175" cmpd="sng">
                  <a:noFill/>
                </a:ln>
                <a:effectLst/>
                <a:latin typeface="Montserrat" pitchFamily="2" charset="77"/>
                <a:ea typeface="+mj-ea"/>
                <a:cs typeface="+mj-cs"/>
              </a:rPr>
              <a:t>Demonstration</a:t>
            </a:r>
          </a:p>
        </p:txBody>
      </p:sp>
    </p:spTree>
    <p:extLst>
      <p:ext uri="{BB962C8B-B14F-4D97-AF65-F5344CB8AC3E}">
        <p14:creationId xmlns:p14="http://schemas.microsoft.com/office/powerpoint/2010/main" val="134121748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1FCC1FE-8A8E-FEA1-1E69-58F642002E9E}"/>
              </a:ext>
            </a:extLst>
          </p:cNvPr>
          <p:cNvSpPr txBox="1"/>
          <p:nvPr/>
        </p:nvSpPr>
        <p:spPr>
          <a:xfrm>
            <a:off x="181681" y="50234"/>
            <a:ext cx="60831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Montserrat SemiBold" pitchFamily="2" charset="77"/>
              </a:rPr>
              <a:t>CONCEPT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4BEB594-C087-1106-425E-864671E3D843}"/>
              </a:ext>
            </a:extLst>
          </p:cNvPr>
          <p:cNvSpPr txBox="1"/>
          <p:nvPr/>
        </p:nvSpPr>
        <p:spPr>
          <a:xfrm>
            <a:off x="452792" y="965878"/>
            <a:ext cx="11416419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effectLst/>
                <a:latin typeface="Montserrat Medium" pitchFamily="2" charset="77"/>
              </a:rPr>
              <a:t>Leveraging Internet2 Cloud Connect we wil</a:t>
            </a:r>
            <a:r>
              <a:rPr lang="en-US" sz="2000" dirty="0">
                <a:latin typeface="Montserrat Medium" pitchFamily="2" charset="77"/>
              </a:rPr>
              <a:t>l establish private connections to the cloud service providers and learn how to inspect prefixes seen on the Internet2 Cloud Router.</a:t>
            </a:r>
            <a:endParaRPr lang="en-US" sz="2000" dirty="0">
              <a:effectLst/>
              <a:latin typeface="Montserrat Medium" pitchFamily="2" charset="7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2000" dirty="0">
              <a:latin typeface="Montserrat Medium" pitchFamily="2" charset="77"/>
            </a:endParaRPr>
          </a:p>
          <a:p>
            <a:pPr marL="342900" indent="-34290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Montserrat Medium" pitchFamily="2" charset="77"/>
              </a:rPr>
              <a:t>Private </a:t>
            </a:r>
            <a:r>
              <a:rPr lang="en-US" sz="2000" dirty="0" err="1">
                <a:latin typeface="Montserrat Medium" pitchFamily="2" charset="77"/>
              </a:rPr>
              <a:t>peerings</a:t>
            </a:r>
            <a:endParaRPr lang="en-US" sz="2000" dirty="0">
              <a:latin typeface="Montserrat Medium" pitchFamily="2" charset="77"/>
            </a:endParaRPr>
          </a:p>
          <a:p>
            <a:pPr marL="342900" indent="-34290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Montserrat Medium" pitchFamily="2" charset="77"/>
              </a:rPr>
              <a:t>Non-redundant connections</a:t>
            </a:r>
          </a:p>
          <a:p>
            <a:pPr marL="342900" indent="-34290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Montserrat Medium" pitchFamily="2" charset="77"/>
              </a:rPr>
              <a:t>Lowest bandwidth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2000" dirty="0">
              <a:latin typeface="Montserrat Medium" pitchFamily="2" charset="77"/>
            </a:endParaRPr>
          </a:p>
          <a:p>
            <a:pPr marL="342900" indent="-342900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2000" dirty="0">
                <a:latin typeface="Montserrat Medium" pitchFamily="2" charset="77"/>
              </a:rPr>
              <a:t>Internet2 Virtual Routers / Cloud Routers are a distributed resource and fully redundant.</a:t>
            </a:r>
          </a:p>
          <a:p>
            <a:pPr marL="800100" lvl="1" indent="-342900">
              <a:buFontTx/>
              <a:buChar char="-"/>
            </a:pPr>
            <a:r>
              <a:rPr lang="en-US" sz="2000" dirty="0">
                <a:latin typeface="Montserrat Medium" pitchFamily="2" charset="77"/>
              </a:rPr>
              <a:t>It is not necessary to have more than one Internet2 Cloud Router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2000" dirty="0">
              <a:latin typeface="Montserrat Medium" pitchFamily="2" charset="7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latin typeface="Montserrat Medium" pitchFamily="2" charset="77"/>
              </a:rPr>
              <a:t>! Today you can’t peer the Internet2 cloud routers together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2000" dirty="0">
              <a:latin typeface="Montserrat Medium" pitchFamily="2" charset="7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2000" strike="noStrike" dirty="0">
                <a:effectLst/>
                <a:latin typeface="Montserrat Medium" pitchFamily="2" charset="77"/>
              </a:rPr>
              <a:t>IPv6 addressing is optional</a:t>
            </a:r>
            <a:endParaRPr lang="en-US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744513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1FCC1FE-8A8E-FEA1-1E69-58F642002E9E}"/>
              </a:ext>
            </a:extLst>
          </p:cNvPr>
          <p:cNvSpPr txBox="1"/>
          <p:nvPr/>
        </p:nvSpPr>
        <p:spPr>
          <a:xfrm>
            <a:off x="181681" y="50234"/>
            <a:ext cx="60831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Montserrat SemiBold" pitchFamily="2" charset="77"/>
              </a:rPr>
              <a:t>Multicloud</a:t>
            </a:r>
          </a:p>
        </p:txBody>
      </p:sp>
      <p:pic>
        <p:nvPicPr>
          <p:cNvPr id="5" name="Picture 4" descr="A diagram of a computer&#10;&#10;Description automatically generated">
            <a:extLst>
              <a:ext uri="{FF2B5EF4-FFF2-40B4-BE49-F238E27FC236}">
                <a16:creationId xmlns:a16="http://schemas.microsoft.com/office/drawing/2014/main" id="{E1E3DAD9-C4A4-FF11-A0E8-5C09083266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3843" y="563292"/>
            <a:ext cx="8524314" cy="6174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4498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1FCC1FE-8A8E-FEA1-1E69-58F642002E9E}"/>
              </a:ext>
            </a:extLst>
          </p:cNvPr>
          <p:cNvSpPr txBox="1"/>
          <p:nvPr/>
        </p:nvSpPr>
        <p:spPr>
          <a:xfrm>
            <a:off x="181681" y="50234"/>
            <a:ext cx="60831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Montserrat SemiBold" pitchFamily="2" charset="77"/>
              </a:rPr>
              <a:t>Multicloud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8FB325-1CF4-E59F-769B-84D849573D52}"/>
              </a:ext>
            </a:extLst>
          </p:cNvPr>
          <p:cNvSpPr txBox="1"/>
          <p:nvPr/>
        </p:nvSpPr>
        <p:spPr>
          <a:xfrm>
            <a:off x="324797" y="871478"/>
            <a:ext cx="541421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AWS – 10.192.0.0/16</a:t>
            </a:r>
          </a:p>
          <a:p>
            <a:r>
              <a:rPr lang="en-US" sz="2400" dirty="0"/>
              <a:t>	Subnets – 10.192.0.240/28 (</a:t>
            </a:r>
            <a:r>
              <a:rPr lang="en-US" sz="2400" dirty="0" err="1"/>
              <a:t>tgw</a:t>
            </a:r>
            <a:r>
              <a:rPr lang="en-US" sz="2400" dirty="0"/>
              <a:t>)</a:t>
            </a:r>
          </a:p>
          <a:p>
            <a:r>
              <a:rPr lang="en-US" sz="2400" dirty="0"/>
              <a:t>	Subnets – 10.192.1.0/24 (public)</a:t>
            </a:r>
          </a:p>
          <a:p>
            <a:endParaRPr lang="en-US" sz="2400" dirty="0"/>
          </a:p>
          <a:p>
            <a:r>
              <a:rPr lang="en-US" sz="2400" dirty="0"/>
              <a:t>Azure – 10.200.0.0/16</a:t>
            </a:r>
          </a:p>
          <a:p>
            <a:r>
              <a:rPr lang="en-US" sz="2400" dirty="0"/>
              <a:t>	Subnet – 10.200.0.240/28 (</a:t>
            </a:r>
            <a:r>
              <a:rPr lang="en-US" sz="2400" dirty="0" err="1"/>
              <a:t>vng</a:t>
            </a:r>
            <a:r>
              <a:rPr lang="en-US" sz="2400" dirty="0"/>
              <a:t>)</a:t>
            </a:r>
          </a:p>
          <a:p>
            <a:r>
              <a:rPr lang="en-US" sz="2400" dirty="0"/>
              <a:t>	Subnet – 10.2.2.0/24 (public)</a:t>
            </a:r>
          </a:p>
          <a:p>
            <a:endParaRPr lang="en-US" sz="2400" dirty="0"/>
          </a:p>
          <a:p>
            <a:r>
              <a:rPr lang="en-US" sz="2400" dirty="0"/>
              <a:t>Google – 10.208.0.0/16</a:t>
            </a:r>
          </a:p>
          <a:p>
            <a:r>
              <a:rPr lang="en-US" sz="2400" dirty="0"/>
              <a:t>	Subnet – 10.208.1.0/24 (public)</a:t>
            </a:r>
          </a:p>
          <a:p>
            <a:endParaRPr lang="en-US" sz="2400" dirty="0"/>
          </a:p>
          <a:p>
            <a:r>
              <a:rPr lang="en-US" sz="2400" dirty="0"/>
              <a:t>Oracle – 10.216.0.0/16</a:t>
            </a:r>
          </a:p>
          <a:p>
            <a:r>
              <a:rPr lang="en-US" sz="2400" dirty="0"/>
              <a:t>	Subnet – 10.216.1.0/24 (public)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5E67D6B9-6B81-7595-5BA5-A272C05D19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8187" y="4693381"/>
            <a:ext cx="7293813" cy="2143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06197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1FCC1FE-8A8E-FEA1-1E69-58F642002E9E}"/>
              </a:ext>
            </a:extLst>
          </p:cNvPr>
          <p:cNvSpPr txBox="1"/>
          <p:nvPr/>
        </p:nvSpPr>
        <p:spPr>
          <a:xfrm>
            <a:off x="181681" y="50234"/>
            <a:ext cx="60831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Montserrat SemiBold" pitchFamily="2" charset="77"/>
              </a:rPr>
              <a:t>Insight Console Access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EEEDE55-344F-8D97-7725-0818969971D6}"/>
              </a:ext>
            </a:extLst>
          </p:cNvPr>
          <p:cNvSpPr txBox="1"/>
          <p:nvPr/>
        </p:nvSpPr>
        <p:spPr>
          <a:xfrm>
            <a:off x="434566" y="1213164"/>
            <a:ext cx="11129905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Montserrat Medium" pitchFamily="2" charset="77"/>
              </a:rPr>
              <a:t>Everyone registered by Nov 1</a:t>
            </a:r>
            <a:r>
              <a:rPr lang="en-US" sz="2800" baseline="30000" dirty="0">
                <a:latin typeface="Montserrat Medium" pitchFamily="2" charset="77"/>
              </a:rPr>
              <a:t>st</a:t>
            </a:r>
            <a:r>
              <a:rPr lang="en-US" sz="2800" dirty="0">
                <a:latin typeface="Montserrat Medium" pitchFamily="2" charset="77"/>
              </a:rPr>
              <a:t> was added to a workshop Organization</a:t>
            </a:r>
          </a:p>
          <a:p>
            <a:endParaRPr lang="en-US" sz="2800" dirty="0">
              <a:latin typeface="Montserrat Medium" pitchFamily="2" charset="77"/>
            </a:endParaRPr>
          </a:p>
          <a:p>
            <a:r>
              <a:rPr lang="en-US" sz="2800" dirty="0">
                <a:latin typeface="Montserrat Medium" pitchFamily="2" charset="77"/>
              </a:rPr>
              <a:t>If you registered after Nov 1</a:t>
            </a:r>
            <a:r>
              <a:rPr lang="en-US" sz="2800" baseline="30000" dirty="0">
                <a:latin typeface="Montserrat Medium" pitchFamily="2" charset="77"/>
              </a:rPr>
              <a:t>st</a:t>
            </a:r>
            <a:r>
              <a:rPr lang="en-US" sz="2800" dirty="0">
                <a:latin typeface="Montserrat Medium" pitchFamily="2" charset="77"/>
              </a:rPr>
              <a:t> let us know in the chat</a:t>
            </a:r>
          </a:p>
          <a:p>
            <a:endParaRPr lang="en-US" sz="2800" dirty="0">
              <a:latin typeface="Montserrat Medium" pitchFamily="2" charset="77"/>
            </a:endParaRPr>
          </a:p>
          <a:p>
            <a:r>
              <a:rPr lang="en-US" sz="2800" dirty="0">
                <a:latin typeface="Montserrat Medium" pitchFamily="2" charset="77"/>
              </a:rPr>
              <a:t>Navigate to </a:t>
            </a:r>
            <a:r>
              <a:rPr lang="en-US" sz="2800" dirty="0">
                <a:solidFill>
                  <a:srgbClr val="FFC000"/>
                </a:solidFill>
                <a:latin typeface="Montserrat Medium" pitchFamily="2" charset="77"/>
              </a:rPr>
              <a:t>https://console.internet2.edu</a:t>
            </a:r>
          </a:p>
          <a:p>
            <a:endParaRPr lang="en-US" sz="2800" dirty="0">
              <a:latin typeface="Montserrat Medium" pitchFamily="2" charset="77"/>
            </a:endParaRPr>
          </a:p>
          <a:p>
            <a:r>
              <a:rPr lang="en-US" sz="2800" dirty="0">
                <a:latin typeface="Montserrat Medium" pitchFamily="2" charset="77"/>
              </a:rPr>
              <a:t>Under Virtual Networks&gt; search for </a:t>
            </a:r>
            <a:r>
              <a:rPr lang="en-US" sz="2800" dirty="0">
                <a:solidFill>
                  <a:srgbClr val="FFC000"/>
                </a:solidFill>
                <a:latin typeface="Montserrat Medium" pitchFamily="2" charset="77"/>
              </a:rPr>
              <a:t>class-workshop</a:t>
            </a:r>
          </a:p>
        </p:txBody>
      </p:sp>
    </p:spTree>
    <p:extLst>
      <p:ext uri="{BB962C8B-B14F-4D97-AF65-F5344CB8AC3E}">
        <p14:creationId xmlns:p14="http://schemas.microsoft.com/office/powerpoint/2010/main" val="307501437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1FCC1FE-8A8E-FEA1-1E69-58F642002E9E}"/>
              </a:ext>
            </a:extLst>
          </p:cNvPr>
          <p:cNvSpPr txBox="1"/>
          <p:nvPr/>
        </p:nvSpPr>
        <p:spPr>
          <a:xfrm>
            <a:off x="181681" y="50234"/>
            <a:ext cx="60831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Montserrat SemiBold" pitchFamily="2" charset="77"/>
              </a:rPr>
              <a:t>Insight Console Access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EEEDE55-344F-8D97-7725-0818969971D6}"/>
              </a:ext>
            </a:extLst>
          </p:cNvPr>
          <p:cNvSpPr txBox="1"/>
          <p:nvPr/>
        </p:nvSpPr>
        <p:spPr>
          <a:xfrm>
            <a:off x="434566" y="1213164"/>
            <a:ext cx="1112990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Montserrat Medium" pitchFamily="2" charset="77"/>
              </a:rPr>
              <a:t>Suggest that everyone create a new Virtual Network Space</a:t>
            </a:r>
          </a:p>
          <a:p>
            <a:endParaRPr lang="en-US" sz="2800" dirty="0">
              <a:latin typeface="Montserrat Medium" pitchFamily="2" charset="77"/>
            </a:endParaRPr>
          </a:p>
          <a:p>
            <a:r>
              <a:rPr lang="en-US" sz="2800" dirty="0">
                <a:latin typeface="Montserrat Medium" pitchFamily="2" charset="77"/>
              </a:rPr>
              <a:t>Create a router in your network space</a:t>
            </a:r>
          </a:p>
          <a:p>
            <a:endParaRPr lang="en-US" sz="2800" dirty="0">
              <a:latin typeface="Montserrat Medium" pitchFamily="2" charset="77"/>
            </a:endParaRPr>
          </a:p>
          <a:p>
            <a:r>
              <a:rPr lang="en-US" sz="2800" dirty="0">
                <a:latin typeface="Montserrat Medium" pitchFamily="2" charset="77"/>
              </a:rPr>
              <a:t>We do not have a mock campus environment for this hand-on lab</a:t>
            </a:r>
          </a:p>
        </p:txBody>
      </p:sp>
    </p:spTree>
    <p:extLst>
      <p:ext uri="{BB962C8B-B14F-4D97-AF65-F5344CB8AC3E}">
        <p14:creationId xmlns:p14="http://schemas.microsoft.com/office/powerpoint/2010/main" val="2701912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46855D8-9A43-A9EF-DA62-D85C8DF34DD0}"/>
              </a:ext>
            </a:extLst>
          </p:cNvPr>
          <p:cNvSpPr txBox="1"/>
          <p:nvPr/>
        </p:nvSpPr>
        <p:spPr>
          <a:xfrm>
            <a:off x="181681" y="50234"/>
            <a:ext cx="81894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Montserrat SemiBold" pitchFamily="2" charset="77"/>
              </a:rPr>
              <a:t>Multicloud</a:t>
            </a:r>
          </a:p>
        </p:txBody>
      </p:sp>
      <p:pic>
        <p:nvPicPr>
          <p:cNvPr id="6" name="Graphic 5" descr="Rocket with solid fill">
            <a:extLst>
              <a:ext uri="{FF2B5EF4-FFF2-40B4-BE49-F238E27FC236}">
                <a16:creationId xmlns:a16="http://schemas.microsoft.com/office/drawing/2014/main" id="{91786E16-9BE6-1B62-6039-AF4B2555E5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69627" y="1469571"/>
            <a:ext cx="1240971" cy="1240971"/>
          </a:xfrm>
          <a:prstGeom prst="rect">
            <a:avLst/>
          </a:prstGeom>
        </p:spPr>
      </p:pic>
      <p:pic>
        <p:nvPicPr>
          <p:cNvPr id="8" name="Graphic 7" descr="Money with solid fill">
            <a:extLst>
              <a:ext uri="{FF2B5EF4-FFF2-40B4-BE49-F238E27FC236}">
                <a16:creationId xmlns:a16="http://schemas.microsoft.com/office/drawing/2014/main" id="{126782EF-2AC9-C202-B192-B8B66B143B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64084" y="3037114"/>
            <a:ext cx="1611086" cy="1611086"/>
          </a:xfrm>
          <a:prstGeom prst="rect">
            <a:avLst/>
          </a:prstGeom>
        </p:spPr>
      </p:pic>
      <p:pic>
        <p:nvPicPr>
          <p:cNvPr id="10" name="Graphic 9" descr="Social network with solid fill">
            <a:extLst>
              <a:ext uri="{FF2B5EF4-FFF2-40B4-BE49-F238E27FC236}">
                <a16:creationId xmlns:a16="http://schemas.microsoft.com/office/drawing/2014/main" id="{C4F8374C-D6CE-4A8A-0FE7-F356ABEFEA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175170" y="2231571"/>
            <a:ext cx="1611086" cy="1611086"/>
          </a:xfrm>
          <a:prstGeom prst="rect">
            <a:avLst/>
          </a:prstGeom>
        </p:spPr>
      </p:pic>
      <p:pic>
        <p:nvPicPr>
          <p:cNvPr id="12" name="Graphic 11" descr="Hero Female with solid fill">
            <a:extLst>
              <a:ext uri="{FF2B5EF4-FFF2-40B4-BE49-F238E27FC236}">
                <a16:creationId xmlns:a16="http://schemas.microsoft.com/office/drawing/2014/main" id="{5A5F0702-7621-24C1-1FD5-82A2065B255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175170" y="3695700"/>
            <a:ext cx="1905000" cy="1905000"/>
          </a:xfrm>
          <a:prstGeom prst="rect">
            <a:avLst/>
          </a:prstGeom>
        </p:spPr>
      </p:pic>
      <p:pic>
        <p:nvPicPr>
          <p:cNvPr id="3" name="Google Shape;383;p51">
            <a:extLst>
              <a:ext uri="{FF2B5EF4-FFF2-40B4-BE49-F238E27FC236}">
                <a16:creationId xmlns:a16="http://schemas.microsoft.com/office/drawing/2014/main" id="{8F5B1690-0163-7ED8-03CE-69137EEFD88D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67600" y="1094100"/>
            <a:ext cx="11056799" cy="5203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65194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2d0dec50d16_0_0"/>
          <p:cNvSpPr txBox="1"/>
          <p:nvPr/>
        </p:nvSpPr>
        <p:spPr>
          <a:xfrm>
            <a:off x="10910559" y="237981"/>
            <a:ext cx="738900" cy="5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600" tIns="60925" rIns="121900" bIns="97525" anchor="b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  <a:latin typeface="Montserrat Medium" pitchFamily="2" charset="77"/>
              <a:sym typeface="Arial"/>
            </a:endParaRPr>
          </a:p>
        </p:txBody>
      </p:sp>
      <p:sp>
        <p:nvSpPr>
          <p:cNvPr id="2" name="Google Shape;218;g2cfc4581078_0_220">
            <a:extLst>
              <a:ext uri="{FF2B5EF4-FFF2-40B4-BE49-F238E27FC236}">
                <a16:creationId xmlns:a16="http://schemas.microsoft.com/office/drawing/2014/main" id="{B3E63C66-7B47-F6A6-AD1B-F38DD9E03445}"/>
              </a:ext>
            </a:extLst>
          </p:cNvPr>
          <p:cNvSpPr txBox="1"/>
          <p:nvPr/>
        </p:nvSpPr>
        <p:spPr>
          <a:xfrm>
            <a:off x="431526" y="2364117"/>
            <a:ext cx="11328948" cy="15142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600" tIns="60925" rIns="121900" bIns="97525" anchor="b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dirty="0">
                <a:latin typeface="Montserrat" pitchFamily="2" charset="77"/>
                <a:ea typeface="Lexend SemiBold"/>
                <a:cs typeface="Lexend SemiBold"/>
                <a:sym typeface="Lexend SemiBold"/>
              </a:rPr>
              <a:t>LOOKING GLASS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latin typeface="Montserrat Light" pitchFamily="2" charset="77"/>
                <a:ea typeface="Lexend SemiBold"/>
                <a:cs typeface="Lexend SemiBold"/>
                <a:sym typeface="Lexend SemiBold"/>
              </a:rPr>
              <a:t>TIPS &amp; TRICKS</a:t>
            </a:r>
            <a:endParaRPr sz="4000" dirty="0">
              <a:latin typeface="Montserrat Light" pitchFamily="2" charset="77"/>
              <a:ea typeface="Lexend SemiBold"/>
              <a:cs typeface="Lexend SemiBold"/>
              <a:sym typeface="Lexend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357712638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2d0dec50d16_0_31"/>
          <p:cNvSpPr txBox="1"/>
          <p:nvPr/>
        </p:nvSpPr>
        <p:spPr>
          <a:xfrm>
            <a:off x="10910559" y="237981"/>
            <a:ext cx="738900" cy="5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600" tIns="60925" rIns="121900" bIns="97525" anchor="b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  <a:latin typeface="Montserrat Medium" pitchFamily="2" charset="77"/>
              <a:sym typeface="Arial"/>
            </a:endParaRPr>
          </a:p>
        </p:txBody>
      </p:sp>
      <p:sp>
        <p:nvSpPr>
          <p:cNvPr id="253" name="Google Shape;253;g2d0dec50d16_0_31"/>
          <p:cNvSpPr txBox="1"/>
          <p:nvPr/>
        </p:nvSpPr>
        <p:spPr>
          <a:xfrm>
            <a:off x="0" y="0"/>
            <a:ext cx="7784100" cy="6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600" tIns="60925" rIns="121900" bIns="97525" anchor="b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 b="1" dirty="0">
                <a:latin typeface="Montserrat" pitchFamily="2" charset="77"/>
                <a:ea typeface="Lexend SemiBold"/>
                <a:cs typeface="Lexend SemiBold"/>
                <a:sym typeface="Lexend SemiBold"/>
              </a:rPr>
              <a:t>Looking Glass Tip &amp; Tricks</a:t>
            </a:r>
            <a:endParaRPr sz="2900" b="1" dirty="0">
              <a:latin typeface="Montserrat" pitchFamily="2" charset="77"/>
              <a:ea typeface="Lexend SemiBold"/>
              <a:cs typeface="Lexend SemiBold"/>
              <a:sym typeface="Lexend SemiBold"/>
            </a:endParaRPr>
          </a:p>
        </p:txBody>
      </p:sp>
      <p:grpSp>
        <p:nvGrpSpPr>
          <p:cNvPr id="254" name="Google Shape;254;g2d0dec50d16_0_31"/>
          <p:cNvGrpSpPr/>
          <p:nvPr/>
        </p:nvGrpSpPr>
        <p:grpSpPr>
          <a:xfrm>
            <a:off x="1742698" y="1573478"/>
            <a:ext cx="8997641" cy="5154308"/>
            <a:chOff x="1831063" y="1638374"/>
            <a:chExt cx="7256162" cy="4097876"/>
          </a:xfrm>
        </p:grpSpPr>
        <p:pic>
          <p:nvPicPr>
            <p:cNvPr id="255" name="Google Shape;255;g2d0dec50d16_0_31"/>
            <p:cNvPicPr preferRelativeResize="0"/>
            <p:nvPr/>
          </p:nvPicPr>
          <p:blipFill rotWithShape="1">
            <a:blip r:embed="rId3">
              <a:alphaModFix/>
            </a:blip>
            <a:srcRect b="20025"/>
            <a:stretch/>
          </p:blipFill>
          <p:spPr>
            <a:xfrm>
              <a:off x="1831063" y="1638374"/>
              <a:ext cx="7120100" cy="40978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6" name="Google Shape;256;g2d0dec50d16_0_31"/>
            <p:cNvSpPr/>
            <p:nvPr/>
          </p:nvSpPr>
          <p:spPr>
            <a:xfrm>
              <a:off x="2994525" y="1814850"/>
              <a:ext cx="6092700" cy="343500"/>
            </a:xfrm>
            <a:prstGeom prst="rect">
              <a:avLst/>
            </a:prstGeom>
            <a:noFill/>
            <a:ln w="76200" cap="flat" cmpd="sng">
              <a:solidFill>
                <a:srgbClr val="FFC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Montserrat Medium" pitchFamily="2" charset="77"/>
              </a:endParaRPr>
            </a:p>
          </p:txBody>
        </p:sp>
        <p:cxnSp>
          <p:nvCxnSpPr>
            <p:cNvPr id="257" name="Google Shape;257;g2d0dec50d16_0_31"/>
            <p:cNvCxnSpPr>
              <a:cxnSpLocks/>
            </p:cNvCxnSpPr>
            <p:nvPr/>
          </p:nvCxnSpPr>
          <p:spPr>
            <a:xfrm>
              <a:off x="5472375" y="2000242"/>
              <a:ext cx="3295343" cy="0"/>
            </a:xfrm>
            <a:prstGeom prst="straightConnector1">
              <a:avLst/>
            </a:prstGeom>
            <a:noFill/>
            <a:ln w="152400" cap="flat" cmpd="sng">
              <a:solidFill>
                <a:srgbClr val="FFFF00">
                  <a:alpha val="24697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58" name="Google Shape;258;g2d0dec50d16_0_31"/>
          <p:cNvSpPr txBox="1"/>
          <p:nvPr/>
        </p:nvSpPr>
        <p:spPr>
          <a:xfrm>
            <a:off x="754216" y="799102"/>
            <a:ext cx="10818000" cy="38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latin typeface="Montserrat" pitchFamily="2" charset="77"/>
              </a:rPr>
              <a:t>Bookmark your query so you can quickly return and re-run the same query</a:t>
            </a:r>
            <a:endParaRPr sz="2000" dirty="0">
              <a:latin typeface="Montserrat" pitchFamily="2" charset="77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Montserrat Medium" pitchFamily="2" charset="77"/>
            </a:endParaRPr>
          </a:p>
        </p:txBody>
      </p:sp>
      <p:pic>
        <p:nvPicPr>
          <p:cNvPr id="2" name="Graphic 1" descr="Badge 1 outline">
            <a:extLst>
              <a:ext uri="{FF2B5EF4-FFF2-40B4-BE49-F238E27FC236}">
                <a16:creationId xmlns:a16="http://schemas.microsoft.com/office/drawing/2014/main" id="{F8A4815E-DF41-AF95-1AD1-212F09AEB05D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50000"/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5576" y="715132"/>
            <a:ext cx="548640" cy="548640"/>
          </a:xfrm>
          <a:prstGeom prst="rect">
            <a:avLst/>
          </a:prstGeom>
          <a:effectLst>
            <a:outerShdw blurRad="78034" dist="38100" dir="2700000" algn="tl" rotWithShape="0">
              <a:prstClr val="black">
                <a:alpha val="19000"/>
              </a:prstClr>
            </a:outerShdw>
          </a:effectLst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2d0dec50d16_0_44"/>
          <p:cNvSpPr txBox="1"/>
          <p:nvPr/>
        </p:nvSpPr>
        <p:spPr>
          <a:xfrm>
            <a:off x="10910559" y="237981"/>
            <a:ext cx="738900" cy="5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600" tIns="60925" rIns="121900" bIns="97525" anchor="b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  <a:latin typeface="Montserrat Medium" pitchFamily="2" charset="77"/>
              <a:sym typeface="Arial"/>
            </a:endParaRPr>
          </a:p>
        </p:txBody>
      </p:sp>
      <p:sp>
        <p:nvSpPr>
          <p:cNvPr id="2" name="Google Shape;253;g2d0dec50d16_0_31">
            <a:extLst>
              <a:ext uri="{FF2B5EF4-FFF2-40B4-BE49-F238E27FC236}">
                <a16:creationId xmlns:a16="http://schemas.microsoft.com/office/drawing/2014/main" id="{A8B06A92-94ED-ACDA-B470-F3C441A2FA4F}"/>
              </a:ext>
            </a:extLst>
          </p:cNvPr>
          <p:cNvSpPr txBox="1"/>
          <p:nvPr/>
        </p:nvSpPr>
        <p:spPr>
          <a:xfrm>
            <a:off x="0" y="0"/>
            <a:ext cx="7784100" cy="6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600" tIns="60925" rIns="121900" bIns="97525" anchor="b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 b="1" dirty="0">
                <a:solidFill>
                  <a:schemeClr val="dk1"/>
                </a:solidFill>
                <a:latin typeface="Montserrat" pitchFamily="2" charset="77"/>
                <a:ea typeface="Lexend SemiBold"/>
                <a:cs typeface="Lexend SemiBold"/>
                <a:sym typeface="Lexend SemiBold"/>
              </a:rPr>
              <a:t>Looking Glass Tip &amp; Tricks</a:t>
            </a:r>
            <a:endParaRPr sz="2900" b="1" dirty="0">
              <a:latin typeface="Montserrat" pitchFamily="2" charset="77"/>
              <a:ea typeface="Lexend SemiBold"/>
              <a:cs typeface="Lexend SemiBold"/>
              <a:sym typeface="Lexend SemiBold"/>
            </a:endParaRPr>
          </a:p>
        </p:txBody>
      </p:sp>
      <p:pic>
        <p:nvPicPr>
          <p:cNvPr id="3" name="Graphic 2" descr="Badge outline">
            <a:extLst>
              <a:ext uri="{FF2B5EF4-FFF2-40B4-BE49-F238E27FC236}">
                <a16:creationId xmlns:a16="http://schemas.microsoft.com/office/drawing/2014/main" id="{65AC15FC-09FC-2ED0-78C1-87FC886D8DFC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25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036" y="683512"/>
            <a:ext cx="548640" cy="548640"/>
          </a:xfrm>
          <a:prstGeom prst="rect">
            <a:avLst/>
          </a:prstGeom>
          <a:effectLst>
            <a:outerShdw blurRad="78034" dist="38100" dir="2700000" algn="tl" rotWithShape="0">
              <a:prstClr val="black">
                <a:alpha val="20000"/>
              </a:prstClr>
            </a:outerShdw>
          </a:effectLst>
        </p:spPr>
      </p:pic>
      <p:sp>
        <p:nvSpPr>
          <p:cNvPr id="4" name="Google Shape;258;g2d0dec50d16_0_31">
            <a:extLst>
              <a:ext uri="{FF2B5EF4-FFF2-40B4-BE49-F238E27FC236}">
                <a16:creationId xmlns:a16="http://schemas.microsoft.com/office/drawing/2014/main" id="{2E5EA87F-3687-1FF6-BFEC-44CAEA184C1E}"/>
              </a:ext>
            </a:extLst>
          </p:cNvPr>
          <p:cNvSpPr txBox="1"/>
          <p:nvPr/>
        </p:nvSpPr>
        <p:spPr>
          <a:xfrm>
            <a:off x="542540" y="767481"/>
            <a:ext cx="5822260" cy="3212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latin typeface="Montserrat" pitchFamily="2" charset="77"/>
              </a:rPr>
              <a:t>Show Interface state/counters/link flaps/etc.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>
              <a:latin typeface="Montserrat" pitchFamily="2" charset="7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latin typeface="Montserrat" pitchFamily="2" charset="77"/>
              </a:rPr>
              <a:t>Useful for: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>
              <a:latin typeface="Montserrat" pitchFamily="2" charset="77"/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Montserrat" pitchFamily="2" charset="77"/>
              </a:rPr>
              <a:t>Network Connector Interfaces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sz="1800" i="1" dirty="0">
                <a:solidFill>
                  <a:srgbClr val="FFC000"/>
                </a:solidFill>
                <a:latin typeface="Montserrat" pitchFamily="2" charset="77"/>
              </a:rPr>
              <a:t>e.g. CEN - Hart2 HundredGigE0/0/0/25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-US" sz="2000" dirty="0">
              <a:latin typeface="Montserrat" pitchFamily="2" charset="77"/>
            </a:endParaRP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738A25FF-D607-897A-5F82-ABC5F2A07D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92238" y="1326117"/>
            <a:ext cx="6199762" cy="5001382"/>
          </a:xfrm>
          <a:prstGeom prst="rect">
            <a:avLst/>
          </a:prstGeom>
        </p:spPr>
      </p:pic>
      <p:sp>
        <p:nvSpPr>
          <p:cNvPr id="7" name="Google Shape;230;g2cfc4581078_0_233">
            <a:extLst>
              <a:ext uri="{FF2B5EF4-FFF2-40B4-BE49-F238E27FC236}">
                <a16:creationId xmlns:a16="http://schemas.microsoft.com/office/drawing/2014/main" id="{9A33D54C-3D15-C77F-681E-110F7E57B8AF}"/>
              </a:ext>
            </a:extLst>
          </p:cNvPr>
          <p:cNvSpPr/>
          <p:nvPr/>
        </p:nvSpPr>
        <p:spPr>
          <a:xfrm rot="13454991">
            <a:off x="6480279" y="3468784"/>
            <a:ext cx="1855456" cy="235705"/>
          </a:xfrm>
          <a:prstGeom prst="rightArrow">
            <a:avLst>
              <a:gd name="adj1" fmla="val 50000"/>
              <a:gd name="adj2" fmla="val 100056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Montserrat Medium" pitchFamily="2" charset="77"/>
            </a:endParaRPr>
          </a:p>
        </p:txBody>
      </p:sp>
      <p:sp>
        <p:nvSpPr>
          <p:cNvPr id="8" name="Google Shape;230;g2cfc4581078_0_233">
            <a:extLst>
              <a:ext uri="{FF2B5EF4-FFF2-40B4-BE49-F238E27FC236}">
                <a16:creationId xmlns:a16="http://schemas.microsoft.com/office/drawing/2014/main" id="{B271EA38-35CD-F10D-C560-DFDDD427A26A}"/>
              </a:ext>
            </a:extLst>
          </p:cNvPr>
          <p:cNvSpPr/>
          <p:nvPr/>
        </p:nvSpPr>
        <p:spPr>
          <a:xfrm rot="13383588">
            <a:off x="9963430" y="2833620"/>
            <a:ext cx="1855456" cy="235705"/>
          </a:xfrm>
          <a:prstGeom prst="rightArrow">
            <a:avLst>
              <a:gd name="adj1" fmla="val 50000"/>
              <a:gd name="adj2" fmla="val 100056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Montserrat Medium" pitchFamily="2" charset="77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9A4CF275-662B-64C2-0631-F09DF20232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7633"/>
          <a:stretch/>
        </p:blipFill>
        <p:spPr>
          <a:xfrm>
            <a:off x="6430618" y="2377678"/>
            <a:ext cx="5680235" cy="4454888"/>
          </a:xfrm>
          <a:prstGeom prst="rect">
            <a:avLst/>
          </a:prstGeom>
        </p:spPr>
      </p:pic>
      <p:sp>
        <p:nvSpPr>
          <p:cNvPr id="265" name="Google Shape;265;g2d0dec50d16_0_44"/>
          <p:cNvSpPr txBox="1"/>
          <p:nvPr/>
        </p:nvSpPr>
        <p:spPr>
          <a:xfrm>
            <a:off x="10910559" y="237981"/>
            <a:ext cx="738900" cy="5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600" tIns="60925" rIns="121900" bIns="97525" anchor="b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  <a:latin typeface="Montserrat Medium" pitchFamily="2" charset="77"/>
              <a:sym typeface="Arial"/>
            </a:endParaRPr>
          </a:p>
        </p:txBody>
      </p:sp>
      <p:sp>
        <p:nvSpPr>
          <p:cNvPr id="2" name="Google Shape;253;g2d0dec50d16_0_31">
            <a:extLst>
              <a:ext uri="{FF2B5EF4-FFF2-40B4-BE49-F238E27FC236}">
                <a16:creationId xmlns:a16="http://schemas.microsoft.com/office/drawing/2014/main" id="{A8B06A92-94ED-ACDA-B470-F3C441A2FA4F}"/>
              </a:ext>
            </a:extLst>
          </p:cNvPr>
          <p:cNvSpPr txBox="1"/>
          <p:nvPr/>
        </p:nvSpPr>
        <p:spPr>
          <a:xfrm>
            <a:off x="0" y="0"/>
            <a:ext cx="7784100" cy="6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600" tIns="60925" rIns="121900" bIns="97525" anchor="b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 b="1" dirty="0">
                <a:latin typeface="Montserrat" pitchFamily="2" charset="77"/>
                <a:ea typeface="Lexend SemiBold"/>
                <a:cs typeface="Lexend SemiBold"/>
                <a:sym typeface="Lexend SemiBold"/>
              </a:rPr>
              <a:t>Looking Glass Tip &amp; Tricks</a:t>
            </a:r>
            <a:endParaRPr sz="2900" b="1" dirty="0">
              <a:latin typeface="Montserrat" pitchFamily="2" charset="77"/>
              <a:ea typeface="Lexend SemiBold"/>
              <a:cs typeface="Lexend SemiBold"/>
              <a:sym typeface="Lexend SemiBold"/>
            </a:endParaRPr>
          </a:p>
        </p:txBody>
      </p:sp>
      <p:pic>
        <p:nvPicPr>
          <p:cNvPr id="3" name="Graphic 2" descr="Badge outline">
            <a:extLst>
              <a:ext uri="{FF2B5EF4-FFF2-40B4-BE49-F238E27FC236}">
                <a16:creationId xmlns:a16="http://schemas.microsoft.com/office/drawing/2014/main" id="{65AC15FC-09FC-2ED0-78C1-87FC886D8D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1792" y="4663950"/>
            <a:ext cx="548640" cy="548640"/>
          </a:xfrm>
          <a:prstGeom prst="rect">
            <a:avLst/>
          </a:prstGeom>
          <a:effectLst>
            <a:outerShdw blurRad="78034" dist="38100" dir="2700000" algn="tl" rotWithShape="0">
              <a:prstClr val="black">
                <a:alpha val="20000"/>
              </a:prstClr>
            </a:outerShdw>
          </a:effectLst>
        </p:spPr>
      </p:pic>
      <p:sp>
        <p:nvSpPr>
          <p:cNvPr id="4" name="Google Shape;258;g2d0dec50d16_0_31">
            <a:extLst>
              <a:ext uri="{FF2B5EF4-FFF2-40B4-BE49-F238E27FC236}">
                <a16:creationId xmlns:a16="http://schemas.microsoft.com/office/drawing/2014/main" id="{2E5EA87F-3687-1FF6-BFEC-44CAEA184C1E}"/>
              </a:ext>
            </a:extLst>
          </p:cNvPr>
          <p:cNvSpPr txBox="1"/>
          <p:nvPr/>
        </p:nvSpPr>
        <p:spPr>
          <a:xfrm>
            <a:off x="830296" y="4747919"/>
            <a:ext cx="4422366" cy="109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latin typeface="Montserrat" pitchFamily="2" charset="77"/>
              </a:rPr>
              <a:t>Cloud Provider Interfaces</a:t>
            </a:r>
          </a:p>
          <a:p>
            <a:r>
              <a:rPr lang="en-US" sz="1800" i="1" dirty="0">
                <a:solidFill>
                  <a:srgbClr val="FFC000"/>
                </a:solidFill>
                <a:latin typeface="Montserrat" pitchFamily="2" charset="77"/>
              </a:rPr>
              <a:t>e.g. Azure – Agg3.ASHB</a:t>
            </a:r>
          </a:p>
          <a:p>
            <a:pPr lvl="0"/>
            <a:r>
              <a:rPr lang="en-US" sz="2000" i="1" dirty="0">
                <a:solidFill>
                  <a:srgbClr val="FFC000"/>
                </a:solidFill>
                <a:latin typeface="Montserrat" pitchFamily="2" charset="77"/>
              </a:rPr>
              <a:t>TenGigE0/0/12/2.5005</a:t>
            </a:r>
            <a:endParaRPr lang="en-US" sz="2000" dirty="0">
              <a:latin typeface="Montserrat" pitchFamily="2" charset="77"/>
            </a:endParaRPr>
          </a:p>
        </p:txBody>
      </p:sp>
      <p:sp>
        <p:nvSpPr>
          <p:cNvPr id="7" name="Google Shape;230;g2cfc4581078_0_233">
            <a:extLst>
              <a:ext uri="{FF2B5EF4-FFF2-40B4-BE49-F238E27FC236}">
                <a16:creationId xmlns:a16="http://schemas.microsoft.com/office/drawing/2014/main" id="{9A33D54C-3D15-C77F-681E-110F7E57B8AF}"/>
              </a:ext>
            </a:extLst>
          </p:cNvPr>
          <p:cNvSpPr/>
          <p:nvPr/>
        </p:nvSpPr>
        <p:spPr>
          <a:xfrm rot="19300846">
            <a:off x="9933255" y="5901578"/>
            <a:ext cx="1855456" cy="235705"/>
          </a:xfrm>
          <a:prstGeom prst="rightArrow">
            <a:avLst>
              <a:gd name="adj1" fmla="val 50000"/>
              <a:gd name="adj2" fmla="val 100056"/>
            </a:avLst>
          </a:prstGeom>
          <a:solidFill>
            <a:srgbClr val="00B050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Montserrat Medium" pitchFamily="2" charset="77"/>
            </a:endParaRPr>
          </a:p>
        </p:txBody>
      </p:sp>
      <p:sp>
        <p:nvSpPr>
          <p:cNvPr id="8" name="Google Shape;230;g2cfc4581078_0_233">
            <a:extLst>
              <a:ext uri="{FF2B5EF4-FFF2-40B4-BE49-F238E27FC236}">
                <a16:creationId xmlns:a16="http://schemas.microsoft.com/office/drawing/2014/main" id="{B271EA38-35CD-F10D-C560-DFDDD427A26A}"/>
              </a:ext>
            </a:extLst>
          </p:cNvPr>
          <p:cNvSpPr/>
          <p:nvPr/>
        </p:nvSpPr>
        <p:spPr>
          <a:xfrm rot="20285108">
            <a:off x="5742308" y="4917320"/>
            <a:ext cx="1855456" cy="235705"/>
          </a:xfrm>
          <a:prstGeom prst="rightArrow">
            <a:avLst>
              <a:gd name="adj1" fmla="val 50000"/>
              <a:gd name="adj2" fmla="val 100056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Montserrat Medium" pitchFamily="2" charset="77"/>
            </a:endParaRPr>
          </a:p>
        </p:txBody>
      </p:sp>
      <p:pic>
        <p:nvPicPr>
          <p:cNvPr id="11" name="Graphic 10" descr="No sign outline">
            <a:extLst>
              <a:ext uri="{FF2B5EF4-FFF2-40B4-BE49-F238E27FC236}">
                <a16:creationId xmlns:a16="http://schemas.microsoft.com/office/drawing/2014/main" id="{4DFE652D-646A-0C92-CF5A-9B0E66E54F6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118966" y="4169188"/>
            <a:ext cx="914400" cy="914400"/>
          </a:xfrm>
          <a:prstGeom prst="rect">
            <a:avLst/>
          </a:prstGeom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13" name="Picture 12" descr="A screenshot of a computer&#10;&#10;Description automatically generated">
            <a:extLst>
              <a:ext uri="{FF2B5EF4-FFF2-40B4-BE49-F238E27FC236}">
                <a16:creationId xmlns:a16="http://schemas.microsoft.com/office/drawing/2014/main" id="{EEB1CDEE-CB37-1F34-55BB-F578457D026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146" y="606300"/>
            <a:ext cx="6314529" cy="345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93106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2d0dec50d16_0_44"/>
          <p:cNvSpPr txBox="1"/>
          <p:nvPr/>
        </p:nvSpPr>
        <p:spPr>
          <a:xfrm>
            <a:off x="10910559" y="237981"/>
            <a:ext cx="738900" cy="5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600" tIns="60925" rIns="121900" bIns="97525" anchor="b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  <a:latin typeface="Montserrat Medium" pitchFamily="2" charset="77"/>
              <a:sym typeface="Arial"/>
            </a:endParaRPr>
          </a:p>
        </p:txBody>
      </p:sp>
      <p:sp>
        <p:nvSpPr>
          <p:cNvPr id="2" name="Google Shape;253;g2d0dec50d16_0_31">
            <a:extLst>
              <a:ext uri="{FF2B5EF4-FFF2-40B4-BE49-F238E27FC236}">
                <a16:creationId xmlns:a16="http://schemas.microsoft.com/office/drawing/2014/main" id="{A8B06A92-94ED-ACDA-B470-F3C441A2FA4F}"/>
              </a:ext>
            </a:extLst>
          </p:cNvPr>
          <p:cNvSpPr txBox="1"/>
          <p:nvPr/>
        </p:nvSpPr>
        <p:spPr>
          <a:xfrm>
            <a:off x="0" y="0"/>
            <a:ext cx="7784100" cy="6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600" tIns="60925" rIns="121900" bIns="97525" anchor="b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 b="1" dirty="0">
                <a:solidFill>
                  <a:schemeClr val="dk1"/>
                </a:solidFill>
                <a:latin typeface="Montserrat" pitchFamily="2" charset="77"/>
                <a:ea typeface="Lexend SemiBold"/>
                <a:cs typeface="Lexend SemiBold"/>
                <a:sym typeface="Lexend SemiBold"/>
              </a:rPr>
              <a:t>Looking Glass Tip &amp; Tricks</a:t>
            </a:r>
            <a:endParaRPr sz="2900" b="1" dirty="0">
              <a:latin typeface="Montserrat" pitchFamily="2" charset="77"/>
              <a:ea typeface="Lexend SemiBold"/>
              <a:cs typeface="Lexend SemiBold"/>
              <a:sym typeface="Lexend SemiBold"/>
            </a:endParaRPr>
          </a:p>
        </p:txBody>
      </p:sp>
      <p:sp>
        <p:nvSpPr>
          <p:cNvPr id="4" name="Google Shape;258;g2d0dec50d16_0_31">
            <a:extLst>
              <a:ext uri="{FF2B5EF4-FFF2-40B4-BE49-F238E27FC236}">
                <a16:creationId xmlns:a16="http://schemas.microsoft.com/office/drawing/2014/main" id="{2E5EA87F-3687-1FF6-BFEC-44CAEA184C1E}"/>
              </a:ext>
            </a:extLst>
          </p:cNvPr>
          <p:cNvSpPr txBox="1"/>
          <p:nvPr/>
        </p:nvSpPr>
        <p:spPr>
          <a:xfrm>
            <a:off x="542540" y="767481"/>
            <a:ext cx="5820553" cy="548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latin typeface="Montserrat" pitchFamily="2" charset="77"/>
              </a:rPr>
              <a:t>View routing table for Virtual Networks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-US" sz="1800" u="sng" dirty="0">
              <a:solidFill>
                <a:srgbClr val="FFC000"/>
              </a:solidFill>
              <a:latin typeface="Montserrat" pitchFamily="2" charset="77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sz="1800" u="sng" dirty="0">
                <a:solidFill>
                  <a:srgbClr val="FFC000"/>
                </a:solidFill>
                <a:latin typeface="Montserrat" pitchFamily="2" charset="77"/>
              </a:rPr>
              <a:t>Newer:</a:t>
            </a:r>
            <a:r>
              <a:rPr lang="en-US" sz="1800" i="1" dirty="0">
                <a:solidFill>
                  <a:srgbClr val="FFC000"/>
                </a:solidFill>
                <a:latin typeface="Montserrat" pitchFamily="2" charset="77"/>
              </a:rPr>
              <a:t> show bgp vrf </a:t>
            </a:r>
            <a:r>
              <a:rPr lang="en-US" sz="1800" i="1" u="sng" dirty="0">
                <a:solidFill>
                  <a:srgbClr val="FFC000"/>
                </a:solidFill>
                <a:latin typeface="Montserrat" pitchFamily="2" charset="77"/>
              </a:rPr>
              <a:t>VNROUTER-XXXXX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i="1" dirty="0">
                <a:solidFill>
                  <a:srgbClr val="FFC000"/>
                </a:solidFill>
                <a:latin typeface="Montserrat" pitchFamily="2" charset="77"/>
              </a:rPr>
              <a:t> - unless migrated from OESS - </a:t>
            </a:r>
            <a:endParaRPr lang="en-US" sz="1800" i="1" dirty="0">
              <a:solidFill>
                <a:srgbClr val="FFC000"/>
              </a:solidFill>
              <a:latin typeface="Montserrat" pitchFamily="2" charset="77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sz="1800" u="sng" dirty="0">
                <a:solidFill>
                  <a:srgbClr val="FFC000"/>
                </a:solidFill>
                <a:latin typeface="Montserrat" pitchFamily="2" charset="77"/>
              </a:rPr>
              <a:t>Older:</a:t>
            </a:r>
            <a:r>
              <a:rPr lang="en-US" sz="1800" i="1" dirty="0">
                <a:solidFill>
                  <a:srgbClr val="FFC000"/>
                </a:solidFill>
                <a:latin typeface="Montserrat" pitchFamily="2" charset="77"/>
              </a:rPr>
              <a:t> show bgp vrf </a:t>
            </a:r>
            <a:r>
              <a:rPr lang="en-US" sz="1800" i="1" u="sng" dirty="0">
                <a:solidFill>
                  <a:srgbClr val="FFC000"/>
                </a:solidFill>
                <a:latin typeface="Montserrat" pitchFamily="2" charset="77"/>
              </a:rPr>
              <a:t>OESS-VRF-XXXX</a:t>
            </a:r>
          </a:p>
        </p:txBody>
      </p:sp>
      <p:pic>
        <p:nvPicPr>
          <p:cNvPr id="5" name="Graphic 4" descr="Badge 3 outline">
            <a:extLst>
              <a:ext uri="{FF2B5EF4-FFF2-40B4-BE49-F238E27FC236}">
                <a16:creationId xmlns:a16="http://schemas.microsoft.com/office/drawing/2014/main" id="{BC31C5CC-2FD0-2EE0-B48A-295A84048A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415" y="753480"/>
            <a:ext cx="548640" cy="548640"/>
          </a:xfrm>
          <a:prstGeom prst="rect">
            <a:avLst/>
          </a:prstGeom>
          <a:effectLst>
            <a:outerShdw blurRad="78034" dist="38100" dir="2700000" algn="tl" rotWithShape="0">
              <a:prstClr val="black">
                <a:alpha val="20000"/>
              </a:prstClr>
            </a:outerShdw>
          </a:effectLst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126B7B6E-4BA6-3692-CF46-3A8A14702AEF}"/>
              </a:ext>
            </a:extLst>
          </p:cNvPr>
          <p:cNvGrpSpPr/>
          <p:nvPr/>
        </p:nvGrpSpPr>
        <p:grpSpPr>
          <a:xfrm>
            <a:off x="5756163" y="502731"/>
            <a:ext cx="6360422" cy="4786270"/>
            <a:chOff x="4687792" y="1477303"/>
            <a:chExt cx="6360422" cy="4786270"/>
          </a:xfrm>
        </p:grpSpPr>
        <p:pic>
          <p:nvPicPr>
            <p:cNvPr id="12" name="Picture 11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1BE7A259-4F9F-533C-7481-11FB358FF48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687792" y="1477303"/>
              <a:ext cx="6360422" cy="4786270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BF34968-5DD9-5CC6-5247-80428603D9BC}"/>
                </a:ext>
              </a:extLst>
            </p:cNvPr>
            <p:cNvSpPr/>
            <p:nvPr/>
          </p:nvSpPr>
          <p:spPr>
            <a:xfrm>
              <a:off x="8936610" y="1989056"/>
              <a:ext cx="197963" cy="131975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E7133B2-E1FF-0D81-2DC0-D6CE794FAA32}"/>
                </a:ext>
              </a:extLst>
            </p:cNvPr>
            <p:cNvSpPr/>
            <p:nvPr/>
          </p:nvSpPr>
          <p:spPr>
            <a:xfrm>
              <a:off x="8682086" y="2292285"/>
              <a:ext cx="197963" cy="131975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124FA0C-CA50-6695-54AE-FCBFE9098E63}"/>
                </a:ext>
              </a:extLst>
            </p:cNvPr>
            <p:cNvSpPr/>
            <p:nvPr/>
          </p:nvSpPr>
          <p:spPr>
            <a:xfrm>
              <a:off x="10135385" y="4914508"/>
              <a:ext cx="775174" cy="119405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35862B4-1481-2C05-7D78-2380E6B062BB}"/>
                </a:ext>
              </a:extLst>
            </p:cNvPr>
            <p:cNvSpPr/>
            <p:nvPr/>
          </p:nvSpPr>
          <p:spPr>
            <a:xfrm>
              <a:off x="7769021" y="2765197"/>
              <a:ext cx="197963" cy="131975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126B355-F751-2140-88AD-70E498557836}"/>
                </a:ext>
              </a:extLst>
            </p:cNvPr>
            <p:cNvSpPr/>
            <p:nvPr/>
          </p:nvSpPr>
          <p:spPr>
            <a:xfrm>
              <a:off x="10202708" y="4635955"/>
              <a:ext cx="197963" cy="131975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4670F0C2-75D2-A72E-2271-E2266111F4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5335" y="2957642"/>
            <a:ext cx="7510059" cy="3587207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EF444B6D-84F0-9171-69DB-FC0E5969AEE2}"/>
              </a:ext>
            </a:extLst>
          </p:cNvPr>
          <p:cNvSpPr/>
          <p:nvPr/>
        </p:nvSpPr>
        <p:spPr>
          <a:xfrm>
            <a:off x="75415" y="5488516"/>
            <a:ext cx="1220490" cy="483006"/>
          </a:xfrm>
          <a:prstGeom prst="ellipse">
            <a:avLst/>
          </a:prstGeom>
          <a:solidFill>
            <a:srgbClr val="FFFF00">
              <a:alpha val="23258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8A39D37-7F58-71D6-D8A3-ED68E64B7167}"/>
              </a:ext>
            </a:extLst>
          </p:cNvPr>
          <p:cNvSpPr/>
          <p:nvPr/>
        </p:nvSpPr>
        <p:spPr>
          <a:xfrm>
            <a:off x="5893487" y="3485867"/>
            <a:ext cx="1220490" cy="483006"/>
          </a:xfrm>
          <a:prstGeom prst="ellipse">
            <a:avLst/>
          </a:prstGeom>
          <a:solidFill>
            <a:srgbClr val="FFFF00">
              <a:alpha val="23258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Up-Down Arrow 8">
            <a:extLst>
              <a:ext uri="{FF2B5EF4-FFF2-40B4-BE49-F238E27FC236}">
                <a16:creationId xmlns:a16="http://schemas.microsoft.com/office/drawing/2014/main" id="{F83EEBAA-E1AD-6147-ABCF-188ECA5D4A2C}"/>
              </a:ext>
            </a:extLst>
          </p:cNvPr>
          <p:cNvSpPr/>
          <p:nvPr/>
        </p:nvSpPr>
        <p:spPr>
          <a:xfrm rot="4101182">
            <a:off x="3482252" y="2447307"/>
            <a:ext cx="285750" cy="4692319"/>
          </a:xfrm>
          <a:prstGeom prst="upDownArrow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97734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1FCC1FE-8A8E-FEA1-1E69-58F642002E9E}"/>
              </a:ext>
            </a:extLst>
          </p:cNvPr>
          <p:cNvSpPr txBox="1"/>
          <p:nvPr/>
        </p:nvSpPr>
        <p:spPr>
          <a:xfrm>
            <a:off x="181681" y="50234"/>
            <a:ext cx="60831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Montserrat SemiBold" pitchFamily="2" charset="77"/>
              </a:rPr>
              <a:t>Clean-up your cloud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EEEDE55-344F-8D97-7725-0818969971D6}"/>
              </a:ext>
            </a:extLst>
          </p:cNvPr>
          <p:cNvSpPr txBox="1"/>
          <p:nvPr/>
        </p:nvSpPr>
        <p:spPr>
          <a:xfrm>
            <a:off x="434566" y="1213164"/>
            <a:ext cx="11129905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Montserrat Medium" pitchFamily="2" charset="77"/>
              </a:rPr>
              <a:t>Don’t forget!!!</a:t>
            </a:r>
          </a:p>
          <a:p>
            <a:endParaRPr lang="en-US" sz="4800" dirty="0">
              <a:latin typeface="Montserrat Medium" pitchFamily="2" charset="77"/>
            </a:endParaRPr>
          </a:p>
          <a:p>
            <a:r>
              <a:rPr lang="en-US" sz="2800" dirty="0">
                <a:latin typeface="Montserrat Medium" pitchFamily="2" charset="77"/>
              </a:rPr>
              <a:t>&gt; </a:t>
            </a:r>
            <a:r>
              <a:rPr lang="en-US" sz="2800" dirty="0">
                <a:solidFill>
                  <a:srgbClr val="FFC000"/>
                </a:solidFill>
                <a:latin typeface="Montserrat Medium" pitchFamily="2" charset="77"/>
              </a:rPr>
              <a:t>Delete</a:t>
            </a:r>
            <a:r>
              <a:rPr lang="en-US" sz="2800" dirty="0">
                <a:latin typeface="Montserrat Medium" pitchFamily="2" charset="77"/>
              </a:rPr>
              <a:t> all your resources in the various CSP’s</a:t>
            </a:r>
          </a:p>
          <a:p>
            <a:endParaRPr lang="en-US" sz="2800" dirty="0">
              <a:latin typeface="Montserrat Medium" pitchFamily="2" charset="77"/>
            </a:endParaRPr>
          </a:p>
          <a:p>
            <a:r>
              <a:rPr lang="en-US" sz="2400" dirty="0">
                <a:latin typeface="Montserrat Medium" pitchFamily="2" charset="77"/>
              </a:rPr>
              <a:t>Don’t want a large bill at the end of the month!</a:t>
            </a:r>
          </a:p>
        </p:txBody>
      </p:sp>
    </p:spTree>
    <p:extLst>
      <p:ext uri="{BB962C8B-B14F-4D97-AF65-F5344CB8AC3E}">
        <p14:creationId xmlns:p14="http://schemas.microsoft.com/office/powerpoint/2010/main" val="146945820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1FCC1FE-8A8E-FEA1-1E69-58F642002E9E}"/>
              </a:ext>
            </a:extLst>
          </p:cNvPr>
          <p:cNvSpPr txBox="1"/>
          <p:nvPr/>
        </p:nvSpPr>
        <p:spPr>
          <a:xfrm>
            <a:off x="181681" y="50234"/>
            <a:ext cx="60831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Montserrat SemiBold" pitchFamily="2" charset="77"/>
              </a:rPr>
              <a:t>Thank you!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7DA8367-437C-9AAC-6CA0-2E610AD1F8F6}"/>
              </a:ext>
            </a:extLst>
          </p:cNvPr>
          <p:cNvGrpSpPr/>
          <p:nvPr/>
        </p:nvGrpSpPr>
        <p:grpSpPr>
          <a:xfrm>
            <a:off x="2156867" y="1240722"/>
            <a:ext cx="7217478" cy="4080510"/>
            <a:chOff x="2156867" y="1240722"/>
            <a:chExt cx="7217478" cy="408051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8D40B78-23C9-59DC-D6D7-A093DC000F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7140"/>
            <a:stretch/>
          </p:blipFill>
          <p:spPr>
            <a:xfrm>
              <a:off x="2156867" y="1240722"/>
              <a:ext cx="7217478" cy="4080510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487EBCD-3338-80B3-1FBA-061B4E81FC7C}"/>
                </a:ext>
              </a:extLst>
            </p:cNvPr>
            <p:cNvSpPr/>
            <p:nvPr/>
          </p:nvSpPr>
          <p:spPr>
            <a:xfrm>
              <a:off x="6721887" y="4299774"/>
              <a:ext cx="1451872" cy="9772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159250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1ff4be5c94d_0_136"/>
          <p:cNvSpPr txBox="1"/>
          <p:nvPr/>
        </p:nvSpPr>
        <p:spPr>
          <a:xfrm>
            <a:off x="1030287" y="1239147"/>
            <a:ext cx="10131425" cy="1456267"/>
          </a:xfrm>
          <a:prstGeom prst="rect">
            <a:avLst/>
          </a:prstGeom>
          <a:effectLst/>
        </p:spPr>
        <p:txBody>
          <a:bodyPr spcFirstLastPara="1" vert="horz" lIns="91440" tIns="45720" rIns="91440" bIns="45720" rtlCol="0" anchor="ctr" anchorCtr="0">
            <a:normAutofit fontScale="92500" lnSpcReduction="10000"/>
          </a:bodyPr>
          <a:lstStyle/>
          <a:p>
            <a:pPr marL="121917" marR="0" lvl="0" indent="0" algn="ctr">
              <a:spcBef>
                <a:spcPct val="0"/>
              </a:spcBef>
              <a:spcAft>
                <a:spcPts val="600"/>
              </a:spcAft>
            </a:pPr>
            <a:r>
              <a:rPr lang="en-US" sz="4800" b="1" kern="1200" cap="all" dirty="0">
                <a:ln w="3175" cmpd="sng">
                  <a:noFill/>
                </a:ln>
                <a:effectLst/>
                <a:latin typeface="Montserrat" pitchFamily="2" charset="77"/>
                <a:ea typeface="+mj-ea"/>
                <a:cs typeface="+mj-cs"/>
              </a:rPr>
              <a:t>Internet2 Cloud Connect</a:t>
            </a:r>
          </a:p>
          <a:p>
            <a:pPr marL="121917" marR="0" lvl="0" indent="0" algn="ctr">
              <a:spcBef>
                <a:spcPct val="0"/>
              </a:spcBef>
              <a:spcAft>
                <a:spcPts val="600"/>
              </a:spcAft>
            </a:pPr>
            <a:r>
              <a:rPr lang="en-US" sz="4800" b="1" cap="all" dirty="0">
                <a:ln w="3175" cmpd="sng">
                  <a:noFill/>
                </a:ln>
                <a:solidFill>
                  <a:srgbClr val="FFC000"/>
                </a:solidFill>
                <a:latin typeface="Montserrat" pitchFamily="2" charset="77"/>
                <a:ea typeface="+mj-ea"/>
                <a:cs typeface="+mj-cs"/>
              </a:rPr>
              <a:t>I2CC</a:t>
            </a:r>
            <a:endParaRPr lang="en-US" sz="4800" b="1" kern="1200" cap="all" dirty="0">
              <a:ln w="3175" cmpd="sng">
                <a:noFill/>
              </a:ln>
              <a:solidFill>
                <a:srgbClr val="FFC000"/>
              </a:solidFill>
              <a:effectLst/>
              <a:latin typeface="Montserrat" pitchFamily="2" charset="77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2831187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1ff4be5c94d_0_258"/>
          <p:cNvSpPr txBox="1"/>
          <p:nvPr/>
        </p:nvSpPr>
        <p:spPr>
          <a:xfrm>
            <a:off x="5762392" y="6486917"/>
            <a:ext cx="667200" cy="26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7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g1ff4be5c94d_0_258"/>
          <p:cNvSpPr txBox="1"/>
          <p:nvPr/>
        </p:nvSpPr>
        <p:spPr>
          <a:xfrm>
            <a:off x="258417" y="103483"/>
            <a:ext cx="9193695" cy="876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918"/>
              </a:buClr>
              <a:buSzPts val="2400"/>
              <a:buFont typeface="Arial"/>
              <a:buNone/>
            </a:pPr>
            <a:r>
              <a:rPr lang="en-US" sz="3200" b="1" u="none" strike="noStrike" cap="none" dirty="0">
                <a:latin typeface="Montserrat SemiBold" pitchFamily="2" charset="77"/>
                <a:ea typeface="Arial"/>
                <a:cs typeface="Arial"/>
                <a:sym typeface="Arial"/>
              </a:rPr>
              <a:t>Internet2 </a:t>
            </a:r>
            <a:r>
              <a:rPr lang="en-US" sz="3200" b="1" dirty="0">
                <a:latin typeface="Montserrat SemiBold" pitchFamily="2" charset="77"/>
              </a:rPr>
              <a:t>Areas of Focus </a:t>
            </a:r>
            <a:r>
              <a:rPr lang="en-US" sz="3200" b="1" u="none" strike="noStrike" cap="none" dirty="0">
                <a:latin typeface="Montserrat SemiBold" pitchFamily="2" charset="77"/>
                <a:ea typeface="Arial"/>
                <a:cs typeface="Arial"/>
                <a:sym typeface="Arial"/>
              </a:rPr>
              <a:t>in Support of R&amp;E</a:t>
            </a:r>
            <a:endParaRPr sz="3200" b="1" u="none" strike="noStrike" cap="none" dirty="0">
              <a:latin typeface="Montserrat SemiBold" pitchFamily="2" charset="77"/>
              <a:ea typeface="Arial"/>
              <a:cs typeface="Arial"/>
              <a:sym typeface="Arial"/>
            </a:endParaRPr>
          </a:p>
        </p:txBody>
      </p:sp>
      <p:pic>
        <p:nvPicPr>
          <p:cNvPr id="132" name="Google Shape;132;g1ff4be5c94d_0_258" descr="Diagram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22860" y="1891730"/>
            <a:ext cx="2728289" cy="302663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3" name="Google Shape;133;g1ff4be5c94d_0_258"/>
          <p:cNvGrpSpPr/>
          <p:nvPr/>
        </p:nvGrpSpPr>
        <p:grpSpPr>
          <a:xfrm>
            <a:off x="5188226" y="1000320"/>
            <a:ext cx="6261651" cy="5171880"/>
            <a:chOff x="7193280" y="798973"/>
            <a:chExt cx="4555739" cy="4804455"/>
          </a:xfrm>
        </p:grpSpPr>
        <p:grpSp>
          <p:nvGrpSpPr>
            <p:cNvPr id="135" name="Google Shape;135;g1ff4be5c94d_0_258"/>
            <p:cNvGrpSpPr/>
            <p:nvPr/>
          </p:nvGrpSpPr>
          <p:grpSpPr>
            <a:xfrm>
              <a:off x="7193280" y="1249573"/>
              <a:ext cx="4555739" cy="4353855"/>
              <a:chOff x="7193280" y="1249573"/>
              <a:chExt cx="4555739" cy="4353855"/>
            </a:xfrm>
          </p:grpSpPr>
          <p:sp>
            <p:nvSpPr>
              <p:cNvPr id="136" name="Google Shape;136;g1ff4be5c94d_0_258"/>
              <p:cNvSpPr/>
              <p:nvPr/>
            </p:nvSpPr>
            <p:spPr>
              <a:xfrm>
                <a:off x="7193280" y="1249573"/>
                <a:ext cx="4555739" cy="4353855"/>
              </a:xfrm>
              <a:custGeom>
                <a:avLst/>
                <a:gdLst/>
                <a:ahLst/>
                <a:cxnLst/>
                <a:rect l="l" t="t" r="r" b="b"/>
                <a:pathLst>
                  <a:path w="15060294" h="11308715" extrusionOk="0">
                    <a:moveTo>
                      <a:pt x="0" y="11308556"/>
                    </a:moveTo>
                    <a:lnTo>
                      <a:pt x="15059761" y="11308556"/>
                    </a:lnTo>
                    <a:lnTo>
                      <a:pt x="15059761" y="0"/>
                    </a:lnTo>
                    <a:lnTo>
                      <a:pt x="0" y="0"/>
                    </a:lnTo>
                    <a:lnTo>
                      <a:pt x="0" y="11308556"/>
                    </a:lnTo>
                    <a:close/>
                  </a:path>
                </a:pathLst>
              </a:custGeom>
              <a:solidFill>
                <a:schemeClr val="lt1">
                  <a:alpha val="29409"/>
                </a:schemeClr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849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" name="Google Shape;137;g1ff4be5c94d_0_258"/>
              <p:cNvSpPr/>
              <p:nvPr/>
            </p:nvSpPr>
            <p:spPr>
              <a:xfrm>
                <a:off x="7523607" y="1929372"/>
                <a:ext cx="3733800" cy="300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dirty="0">
                    <a:latin typeface="Montserrat Medium" pitchFamily="2" charset="77"/>
                    <a:ea typeface="Arial"/>
                    <a:cs typeface="Arial"/>
                    <a:sym typeface="Arial"/>
                  </a:rPr>
                  <a:t>Internet2 is a community providing network, cloud </a:t>
                </a:r>
                <a:r>
                  <a:rPr lang="en-US" dirty="0">
                    <a:latin typeface="Montserrat Medium" pitchFamily="2" charset="77"/>
                  </a:rPr>
                  <a:t>and</a:t>
                </a:r>
                <a:r>
                  <a:rPr lang="en-US" dirty="0">
                    <a:latin typeface="Montserrat Medium" pitchFamily="2" charset="77"/>
                    <a:ea typeface="Arial"/>
                    <a:cs typeface="Arial"/>
                    <a:sym typeface="Arial"/>
                  </a:rPr>
                  <a:t> identity solutions, as well as research support and services tailored for R&amp;E. </a:t>
                </a:r>
                <a:endParaRPr sz="2000" dirty="0">
                  <a:latin typeface="Montserrat Medium" pitchFamily="2" charset="77"/>
                </a:endParaRPr>
              </a:p>
              <a:p>
                <a:pPr marL="0" marR="0" lvl="0" indent="0" algn="ctr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Montserrat Medium" pitchFamily="2" charset="77"/>
                  <a:ea typeface="Arial"/>
                  <a:cs typeface="Arial"/>
                  <a:sym typeface="Arial"/>
                </a:endParaRPr>
              </a:p>
              <a:p>
                <a:pPr marL="0" marR="0" lvl="0" indent="0" algn="ctr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dirty="0">
                    <a:latin typeface="Montserrat Medium" pitchFamily="2" charset="77"/>
                    <a:ea typeface="Arial"/>
                    <a:cs typeface="Arial"/>
                    <a:sym typeface="Arial"/>
                  </a:rPr>
                  <a:t>Our trusted, secure network empowers higher education, research institutions, government entities and cultural organizations.</a:t>
                </a:r>
                <a:endParaRPr sz="2000" dirty="0">
                  <a:latin typeface="Montserrat Medium" pitchFamily="2" charset="77"/>
                </a:endParaRPr>
              </a:p>
            </p:txBody>
          </p:sp>
          <p:cxnSp>
            <p:nvCxnSpPr>
              <p:cNvPr id="138" name="Google Shape;138;g1ff4be5c94d_0_258"/>
              <p:cNvCxnSpPr/>
              <p:nvPr/>
            </p:nvCxnSpPr>
            <p:spPr>
              <a:xfrm rot="10800000">
                <a:off x="7973785" y="3546786"/>
                <a:ext cx="2984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pic>
          <p:nvPicPr>
            <p:cNvPr id="140" name="Google Shape;140;g1ff4be5c94d_0_258" descr="A yellow circle with black text&#10;&#10;Description automatically generated with medium confidence"/>
            <p:cNvPicPr preferRelativeResize="0"/>
            <p:nvPr/>
          </p:nvPicPr>
          <p:blipFill rotWithShape="1">
            <a:blip r:embed="rId4">
              <a:alphaModFix/>
              <a:biLevel thresh="25000"/>
            </a:blip>
            <a:srcRect/>
            <a:stretch/>
          </p:blipFill>
          <p:spPr>
            <a:xfrm>
              <a:off x="9062919" y="798973"/>
              <a:ext cx="823489" cy="107472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cfc4581078_0_113"/>
          <p:cNvSpPr txBox="1"/>
          <p:nvPr/>
        </p:nvSpPr>
        <p:spPr>
          <a:xfrm>
            <a:off x="10910559" y="237981"/>
            <a:ext cx="738900" cy="5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600" tIns="60925" rIns="121900" bIns="97525" anchor="b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48" name="Google Shape;148;g2cfc4581078_0_113"/>
          <p:cNvSpPr/>
          <p:nvPr/>
        </p:nvSpPr>
        <p:spPr>
          <a:xfrm>
            <a:off x="2246328" y="1656473"/>
            <a:ext cx="8817006" cy="8522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270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b="0" i="0" u="none" strike="noStrike" cap="none" dirty="0">
                <a:latin typeface="Montserrat Medium"/>
                <a:ea typeface="Montserrat Medium"/>
                <a:cs typeface="Montserrat Medium"/>
                <a:sym typeface="Montserrat Medium"/>
              </a:rPr>
              <a:t>Use of the community’s existing 3Tbps of peering capabilities to the major cloud providers for access to cloud SaaS services (e.g., Zoom or Office 365)</a:t>
            </a:r>
            <a:endParaRPr sz="2400" b="0" i="0" u="none" strike="noStrike" cap="none" dirty="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49" name="Google Shape;149;g2cfc4581078_0_113"/>
          <p:cNvSpPr/>
          <p:nvPr/>
        </p:nvSpPr>
        <p:spPr>
          <a:xfrm>
            <a:off x="2961552" y="3104191"/>
            <a:ext cx="8817006" cy="13444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270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b="0" i="0" u="none" strike="noStrike" cap="none" dirty="0">
                <a:latin typeface="Montserrat Medium"/>
                <a:ea typeface="Montserrat Medium"/>
                <a:cs typeface="Montserrat Medium"/>
                <a:sym typeface="Montserrat Medium"/>
              </a:rPr>
              <a:t>Enables members to use the Internet2 and their regional’s infrastructure to obtain up to 5Gbps of “direct-connect” private Layer 2 and Layer 3 access to Amazon, Google, Microsoft, or Oracle cloud platforms at no additional fee. Extending your data center to the cloud. (Cloud provider fees apply)</a:t>
            </a:r>
            <a:endParaRPr sz="2400" b="0" i="0" u="none" strike="noStrike" cap="none" dirty="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50" name="Google Shape;150;g2cfc4581078_0_113"/>
          <p:cNvSpPr/>
          <p:nvPr/>
        </p:nvSpPr>
        <p:spPr>
          <a:xfrm>
            <a:off x="2185682" y="5073498"/>
            <a:ext cx="9592876" cy="14686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270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b="0" i="0" u="none" strike="noStrike" cap="none" dirty="0">
                <a:latin typeface="Montserrat Medium"/>
                <a:ea typeface="Montserrat Medium"/>
                <a:cs typeface="Montserrat Medium"/>
                <a:sym typeface="Montserrat Medium"/>
              </a:rPr>
              <a:t>Provides private 10G interconnections at major peering points across the country at low annual rates. Leverages current investment in &lt;regional network&gt; and Internet2 infrastructures to reach cloud providers, for dedicated access or improved resiliency. May be used to connect to any commercial provider located at the peering point. </a:t>
            </a:r>
            <a:endParaRPr sz="2400" b="0" i="0" u="none" strike="noStrike" cap="none" dirty="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151" name="Google Shape;151;g2cfc4581078_0_113" descr="Graphical user interface, application, Word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15460" y="9644"/>
            <a:ext cx="5685541" cy="1053267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chemeClr val="accent3"/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5CFF426-EE06-FE8B-7079-6E4A9341D328}"/>
              </a:ext>
            </a:extLst>
          </p:cNvPr>
          <p:cNvSpPr txBox="1"/>
          <p:nvPr/>
        </p:nvSpPr>
        <p:spPr>
          <a:xfrm>
            <a:off x="12823" y="87253"/>
            <a:ext cx="60831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Montserrat SemiBold" pitchFamily="2" charset="77"/>
              </a:rPr>
              <a:t>Getting to the Cloud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B606715-14C0-3380-CAB1-08A87C549BE8}"/>
              </a:ext>
            </a:extLst>
          </p:cNvPr>
          <p:cNvSpPr txBox="1"/>
          <p:nvPr/>
        </p:nvSpPr>
        <p:spPr>
          <a:xfrm>
            <a:off x="754948" y="1186485"/>
            <a:ext cx="6083177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Montserrat SemiBold" pitchFamily="2" charset="77"/>
              </a:rPr>
              <a:t>Internet2 Peer Exchange</a:t>
            </a:r>
          </a:p>
          <a:p>
            <a:r>
              <a:rPr lang="en-US" sz="4000" b="1" dirty="0">
                <a:solidFill>
                  <a:srgbClr val="FFC000"/>
                </a:solidFill>
                <a:latin typeface="Montserrat SemiBold" pitchFamily="2" charset="77"/>
              </a:rPr>
              <a:t>I2PX</a:t>
            </a:r>
            <a:endParaRPr lang="en-US" sz="3200" b="1" dirty="0">
              <a:solidFill>
                <a:srgbClr val="FFC000"/>
              </a:solidFill>
              <a:latin typeface="Montserrat SemiBold" pitchFamily="2" charset="7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5845CF-1646-24C3-9C24-73176565615D}"/>
              </a:ext>
            </a:extLst>
          </p:cNvPr>
          <p:cNvSpPr txBox="1"/>
          <p:nvPr/>
        </p:nvSpPr>
        <p:spPr>
          <a:xfrm>
            <a:off x="1499856" y="2624138"/>
            <a:ext cx="6083177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Montserrat SemiBold" pitchFamily="2" charset="77"/>
              </a:rPr>
              <a:t>Internet2 Cloud Connect</a:t>
            </a:r>
          </a:p>
          <a:p>
            <a:r>
              <a:rPr lang="en-US" sz="4000" b="1" dirty="0">
                <a:solidFill>
                  <a:srgbClr val="FFC000"/>
                </a:solidFill>
                <a:latin typeface="Montserrat SemiBold" pitchFamily="2" charset="77"/>
              </a:rPr>
              <a:t>I2CC</a:t>
            </a:r>
            <a:endParaRPr lang="en-US" sz="3200" b="1" dirty="0">
              <a:solidFill>
                <a:srgbClr val="FFC000"/>
              </a:solidFill>
              <a:latin typeface="Montserrat SemiBold" pitchFamily="2" charset="7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9D36C8-DE9E-1663-1910-FA9F30E9D12B}"/>
              </a:ext>
            </a:extLst>
          </p:cNvPr>
          <p:cNvSpPr txBox="1"/>
          <p:nvPr/>
        </p:nvSpPr>
        <p:spPr>
          <a:xfrm>
            <a:off x="631096" y="4632140"/>
            <a:ext cx="7268309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Montserrat SemiBold" pitchFamily="2" charset="77"/>
              </a:rPr>
              <a:t>Internet2 Rapid Private Interconnect</a:t>
            </a:r>
          </a:p>
          <a:p>
            <a:r>
              <a:rPr lang="en-US" sz="4000" b="1" dirty="0">
                <a:solidFill>
                  <a:srgbClr val="FFC000"/>
                </a:solidFill>
                <a:latin typeface="Montserrat SemiBold" pitchFamily="2" charset="77"/>
              </a:rPr>
              <a:t>I2RPI</a:t>
            </a:r>
            <a:endParaRPr lang="en-US" sz="3200" b="1" dirty="0">
              <a:solidFill>
                <a:srgbClr val="FFC000"/>
              </a:solidFill>
              <a:latin typeface="Montserrat SemiBold" pitchFamily="2" charset="77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cfc4581078_0_123"/>
          <p:cNvSpPr/>
          <p:nvPr/>
        </p:nvSpPr>
        <p:spPr>
          <a:xfrm>
            <a:off x="1520461" y="4985147"/>
            <a:ext cx="2645371" cy="1415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600" b="0" i="0" u="none" strike="noStrike" cap="none" dirty="0">
                <a:latin typeface="Montserrat Medium"/>
                <a:ea typeface="Montserrat Medium"/>
                <a:cs typeface="Montserrat Medium"/>
                <a:sym typeface="Montserrat Medium"/>
              </a:rPr>
              <a:t>Allows R</a:t>
            </a:r>
            <a:r>
              <a:rPr lang="en-US" sz="1600" dirty="0">
                <a:latin typeface="Montserrat Medium"/>
                <a:ea typeface="Montserrat Medium"/>
                <a:cs typeface="Montserrat Medium"/>
                <a:sym typeface="Montserrat Medium"/>
              </a:rPr>
              <a:t>EN</a:t>
            </a:r>
            <a:r>
              <a:rPr lang="en-US" sz="1600" b="0" i="0" u="none" strike="noStrike" cap="none" dirty="0">
                <a:latin typeface="Montserrat Medium"/>
                <a:ea typeface="Montserrat Medium"/>
                <a:cs typeface="Montserrat Medium"/>
                <a:sym typeface="Montserrat Medium"/>
              </a:rPr>
              <a:t> to have high performing on-net access to cloud service providers, avoiding the commodity internet</a:t>
            </a:r>
            <a:endParaRPr sz="2400" b="0" i="0" u="none" strike="noStrike" cap="none" dirty="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60" name="Google Shape;160;g2cfc4581078_0_123"/>
          <p:cNvSpPr/>
          <p:nvPr/>
        </p:nvSpPr>
        <p:spPr>
          <a:xfrm>
            <a:off x="4660110" y="4957835"/>
            <a:ext cx="2645397" cy="15242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600" b="0" i="0" u="none" strike="noStrike" cap="none" dirty="0">
                <a:latin typeface="Montserrat Medium"/>
                <a:ea typeface="Montserrat Medium"/>
                <a:cs typeface="Montserrat Medium"/>
                <a:sym typeface="Montserrat Medium"/>
              </a:rPr>
              <a:t>Designed from the ground up to focus on hosting cloud providers most valued by the R&amp;E community</a:t>
            </a:r>
            <a:endParaRPr sz="2400" b="0" i="0" u="none" strike="noStrike" cap="none" dirty="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61" name="Google Shape;161;g2cfc4581078_0_123"/>
          <p:cNvSpPr/>
          <p:nvPr/>
        </p:nvSpPr>
        <p:spPr>
          <a:xfrm>
            <a:off x="7799785" y="5159506"/>
            <a:ext cx="3019104" cy="777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270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600" b="0" i="0" u="none" strike="noStrike" cap="none" dirty="0">
                <a:latin typeface="Montserrat Medium"/>
                <a:ea typeface="Montserrat Medium"/>
                <a:cs typeface="Montserrat Medium"/>
                <a:sym typeface="Montserrat Medium"/>
              </a:rPr>
              <a:t>Available to R</a:t>
            </a:r>
            <a:r>
              <a:rPr lang="en-US" sz="1600" dirty="0">
                <a:latin typeface="Montserrat Medium"/>
                <a:ea typeface="Montserrat Medium"/>
                <a:cs typeface="Montserrat Medium"/>
                <a:sym typeface="Montserrat Medium"/>
              </a:rPr>
              <a:t>EN </a:t>
            </a:r>
            <a:r>
              <a:rPr lang="en-US" sz="1600" b="0" i="0" u="none" strike="noStrike" cap="none" dirty="0">
                <a:latin typeface="Montserrat Medium"/>
                <a:ea typeface="Montserrat Medium"/>
                <a:cs typeface="Montserrat Medium"/>
                <a:sym typeface="Montserrat Medium"/>
              </a:rPr>
              <a:t>members today at no additional fee</a:t>
            </a:r>
            <a:endParaRPr sz="2400" b="0" i="0" u="none" strike="noStrike" cap="none" dirty="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162" name="Google Shape;162;g2cfc4581078_0_123"/>
          <p:cNvCxnSpPr/>
          <p:nvPr/>
        </p:nvCxnSpPr>
        <p:spPr>
          <a:xfrm>
            <a:off x="4347457" y="4991494"/>
            <a:ext cx="0" cy="1015200"/>
          </a:xfrm>
          <a:prstGeom prst="straightConnector1">
            <a:avLst/>
          </a:prstGeom>
          <a:noFill/>
          <a:ln w="127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3" name="Google Shape;163;g2cfc4581078_0_123"/>
          <p:cNvCxnSpPr/>
          <p:nvPr/>
        </p:nvCxnSpPr>
        <p:spPr>
          <a:xfrm>
            <a:off x="7597349" y="4985147"/>
            <a:ext cx="0" cy="1015200"/>
          </a:xfrm>
          <a:prstGeom prst="straightConnector1">
            <a:avLst/>
          </a:prstGeom>
          <a:noFill/>
          <a:ln w="127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64" name="Google Shape;164;g2cfc4581078_0_123"/>
          <p:cNvGrpSpPr/>
          <p:nvPr/>
        </p:nvGrpSpPr>
        <p:grpSpPr>
          <a:xfrm>
            <a:off x="1520462" y="1635119"/>
            <a:ext cx="9369700" cy="3253191"/>
            <a:chOff x="1155469" y="1404640"/>
            <a:chExt cx="7027451" cy="2439954"/>
          </a:xfrm>
        </p:grpSpPr>
        <p:pic>
          <p:nvPicPr>
            <p:cNvPr id="165" name="Google Shape;165;g2cfc4581078_0_12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155469" y="1404640"/>
              <a:ext cx="7027451" cy="243995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6" name="Google Shape;166;g2cfc4581078_0_123"/>
            <p:cNvSpPr/>
            <p:nvPr/>
          </p:nvSpPr>
          <p:spPr>
            <a:xfrm>
              <a:off x="3667413" y="2307296"/>
              <a:ext cx="834900" cy="31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1270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2800" dirty="0">
                  <a:latin typeface="Montserrat Medium"/>
                  <a:ea typeface="Montserrat Medium"/>
                  <a:cs typeface="Montserrat Medium"/>
                  <a:sym typeface="Montserrat Medium"/>
                </a:rPr>
                <a:t>REN</a:t>
              </a:r>
              <a:endParaRPr sz="3200" b="0" i="0" u="none" strike="noStrike" cap="none" dirty="0"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</p:grpSp>
      <p:grpSp>
        <p:nvGrpSpPr>
          <p:cNvPr id="167" name="Google Shape;167;g2cfc4581078_0_123"/>
          <p:cNvGrpSpPr/>
          <p:nvPr/>
        </p:nvGrpSpPr>
        <p:grpSpPr>
          <a:xfrm>
            <a:off x="4347457" y="2081448"/>
            <a:ext cx="2319466" cy="2181948"/>
            <a:chOff x="4367318" y="2600428"/>
            <a:chExt cx="2180564" cy="1770774"/>
          </a:xfrm>
        </p:grpSpPr>
        <p:pic>
          <p:nvPicPr>
            <p:cNvPr id="168" name="Google Shape;168;g2cfc4581078_0_123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320088" y="4190931"/>
              <a:ext cx="458404" cy="18027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9" name="Google Shape;169;g2cfc4581078_0_123" descr="Logo&#10;&#10;Description automatically generated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4725563" y="4092620"/>
              <a:ext cx="441197" cy="18027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0" name="Google Shape;170;g2cfc4581078_0_123" descr="Logo, icon&#10;&#10;Description automatically generated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5774085" y="4026464"/>
              <a:ext cx="441199" cy="2757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1" name="Google Shape;171;g2cfc4581078_0_123" descr="Logo, icon&#10;&#10;Description automatically generated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4587036" y="3817875"/>
              <a:ext cx="224620" cy="2246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2" name="Google Shape;172;g2cfc4581078_0_123" descr="Logo&#10;&#10;Description automatically generated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4907418" y="2600428"/>
              <a:ext cx="571634" cy="1228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3" name="Google Shape;173;g2cfc4581078_0_123" descr="Shape&#10;&#10;Description automatically generated with low confidence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6096263" y="3772311"/>
              <a:ext cx="224620" cy="2246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4" name="Google Shape;174;g2cfc4581078_0_123" descr="Icon&#10;&#10;Description automatically generated"/>
            <p:cNvPicPr preferRelativeResize="0"/>
            <p:nvPr/>
          </p:nvPicPr>
          <p:blipFill rotWithShape="1">
            <a:blip r:embed="rId10">
              <a:alphaModFix/>
            </a:blip>
            <a:srcRect l="15916" t="16652" b="19026"/>
            <a:stretch/>
          </p:blipFill>
          <p:spPr>
            <a:xfrm>
              <a:off x="6220857" y="3319715"/>
              <a:ext cx="327025" cy="25776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5" name="Google Shape;175;g2cfc4581078_0_123" descr="Logo&#10;&#10;Description automatically generated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4367318" y="2792026"/>
              <a:ext cx="538739" cy="24050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" name="Google Shape;176;g2cfc4581078_0_123" descr="Logo, company name&#10;&#10;Description automatically generated"/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>
              <a:off x="6096000" y="2873019"/>
              <a:ext cx="443961" cy="2323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7" name="Google Shape;177;g2cfc4581078_0_123" descr="Logo&#10;&#10;Description automatically generated"/>
            <p:cNvPicPr preferRelativeResize="0"/>
            <p:nvPr/>
          </p:nvPicPr>
          <p:blipFill rotWithShape="1">
            <a:blip r:embed="rId13">
              <a:alphaModFix/>
            </a:blip>
            <a:srcRect/>
            <a:stretch/>
          </p:blipFill>
          <p:spPr>
            <a:xfrm>
              <a:off x="4367318" y="3557436"/>
              <a:ext cx="342325" cy="16952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1160BAF-A987-C64F-07C4-FAAEFAD26293}"/>
              </a:ext>
            </a:extLst>
          </p:cNvPr>
          <p:cNvSpPr txBox="1"/>
          <p:nvPr/>
        </p:nvSpPr>
        <p:spPr>
          <a:xfrm>
            <a:off x="187714" y="732614"/>
            <a:ext cx="6083177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Montserrat SemiBold" pitchFamily="2" charset="77"/>
              </a:rPr>
              <a:t>Internet2 Peer Exchange</a:t>
            </a:r>
          </a:p>
          <a:p>
            <a:r>
              <a:rPr lang="en-US" sz="4000" b="1" dirty="0">
                <a:solidFill>
                  <a:srgbClr val="FFC000"/>
                </a:solidFill>
                <a:latin typeface="Montserrat SemiBold" pitchFamily="2" charset="77"/>
              </a:rPr>
              <a:t>I2PX</a:t>
            </a:r>
            <a:endParaRPr lang="en-US" sz="3200" b="1" dirty="0">
              <a:solidFill>
                <a:srgbClr val="FFC000"/>
              </a:solidFill>
              <a:latin typeface="Montserrat SemiBold" pitchFamily="2" charset="77"/>
            </a:endParaRPr>
          </a:p>
        </p:txBody>
      </p:sp>
      <p:sp>
        <p:nvSpPr>
          <p:cNvPr id="4" name="Google Shape;199;g1ff4be5c94d_0_1">
            <a:extLst>
              <a:ext uri="{FF2B5EF4-FFF2-40B4-BE49-F238E27FC236}">
                <a16:creationId xmlns:a16="http://schemas.microsoft.com/office/drawing/2014/main" id="{581230B1-F2BC-4619-6B58-21C753317375}"/>
              </a:ext>
            </a:extLst>
          </p:cNvPr>
          <p:cNvSpPr txBox="1">
            <a:spLocks/>
          </p:cNvSpPr>
          <p:nvPr/>
        </p:nvSpPr>
        <p:spPr>
          <a:xfrm>
            <a:off x="213013" y="224442"/>
            <a:ext cx="11800936" cy="5458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2400"/>
              <a:buFont typeface="Arial"/>
              <a:buNone/>
            </a:pPr>
            <a:r>
              <a:rPr lang="en-US" sz="3200" spc="-300" dirty="0">
                <a:latin typeface="Montserrat SemiBold" pitchFamily="2" charset="77"/>
              </a:rPr>
              <a:t>Designed from the ground up to meet the R&amp;E Needs</a:t>
            </a:r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T-Default">
  <a:themeElements>
    <a:clrScheme name="Celestial">
      <a:dk1>
        <a:sysClr val="windowText" lastClr="000000"/>
      </a:dk1>
      <a:lt1>
        <a:sysClr val="window" lastClr="FFFFFF"/>
      </a:lt1>
      <a:dk2>
        <a:srgbClr val="104C7E"/>
      </a:dk2>
      <a:lt2>
        <a:srgbClr val="EBEBEB"/>
      </a:lt2>
      <a:accent1>
        <a:srgbClr val="94CE67"/>
      </a:accent1>
      <a:accent2>
        <a:srgbClr val="49D1CD"/>
      </a:accent2>
      <a:accent3>
        <a:srgbClr val="61A5D6"/>
      </a:accent3>
      <a:accent4>
        <a:srgbClr val="9D8CD3"/>
      </a:accent4>
      <a:accent5>
        <a:srgbClr val="E45C8A"/>
      </a:accent5>
      <a:accent6>
        <a:srgbClr val="F98C61"/>
      </a:accent6>
      <a:hlink>
        <a:srgbClr val="AAF172"/>
      </a:hlink>
      <a:folHlink>
        <a:srgbClr val="E7F19A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T-Default" id="{A3446AF1-6319-C74B-BE92-01166FB0EEA9}" vid="{53E82FC3-E85E-C448-A688-C92F928C452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9BD9B002-B077-D948-A916-6F4386E2D533}">
  <we:reference id="wa104381063" version="1.0.0.1" store="en-US" storeType="OMEX"/>
  <we:alternateReferences>
    <we:reference id="wa104381063" version="1.0.0.1" store="wa104381063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37258</TotalTime>
  <Words>1734</Words>
  <Application>Microsoft Macintosh PowerPoint</Application>
  <PresentationFormat>Widescreen</PresentationFormat>
  <Paragraphs>319</Paragraphs>
  <Slides>56</Slides>
  <Notes>49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7" baseType="lpstr">
      <vt:lpstr>Aptos</vt:lpstr>
      <vt:lpstr>Arial</vt:lpstr>
      <vt:lpstr>Avenir</vt:lpstr>
      <vt:lpstr>Calibri</vt:lpstr>
      <vt:lpstr>Calibri Light</vt:lpstr>
      <vt:lpstr>Lexend SemiBold</vt:lpstr>
      <vt:lpstr>Montserrat</vt:lpstr>
      <vt:lpstr>Montserrat Light</vt:lpstr>
      <vt:lpstr>Montserrat Medium</vt:lpstr>
      <vt:lpstr>Montserrat SemiBold</vt:lpstr>
      <vt:lpstr>ST-Default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Leveraging R&amp;E Networks for Direct Cloud Connections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Networking in the CLOUD</dc:title>
  <dc:creator>Scott Taylor</dc:creator>
  <cp:lastModifiedBy>Scott Taylor</cp:lastModifiedBy>
  <cp:revision>33</cp:revision>
  <dcterms:created xsi:type="dcterms:W3CDTF">2024-05-14T12:09:38Z</dcterms:created>
  <dcterms:modified xsi:type="dcterms:W3CDTF">2024-11-05T18:32:19Z</dcterms:modified>
</cp:coreProperties>
</file>